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89" r:id="rId5"/>
    <p:sldId id="272" r:id="rId6"/>
    <p:sldId id="281" r:id="rId7"/>
    <p:sldId id="264" r:id="rId8"/>
    <p:sldId id="268" r:id="rId9"/>
    <p:sldId id="294" r:id="rId10"/>
    <p:sldId id="278" r:id="rId11"/>
    <p:sldId id="288" r:id="rId12"/>
  </p:sldIdLst>
  <p:sldSz cx="12192000" cy="6858000"/>
  <p:notesSz cx="6858000" cy="9144000"/>
  <p:defaultTextStyle>
    <a:defPPr rtl="0">
      <a:defRPr lang="ja-jp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13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5" name="作者" initials="A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FFFFFF"/>
    <a:srgbClr val="0090A2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282EA83-2331-466A-8608-93F538AB97A6}" v="3" dt="2019-06-29T04:07:21.7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3832" autoAdjust="0"/>
  </p:normalViewPr>
  <p:slideViewPr>
    <p:cSldViewPr snapToGrid="0">
      <p:cViewPr varScale="1">
        <p:scale>
          <a:sx n="103" d="100"/>
          <a:sy n="103" d="100"/>
        </p:scale>
        <p:origin x="624" y="114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06F-455E-BFEA-78E46F0B615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06F-455E-BFEA-78E46F0B6156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06F-455E-BFEA-78E46F0B61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8C1-46BF-8440-AEFD0DA39D91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38C1-46BF-8440-AEFD0DA39D91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47</c:v>
                </c:pt>
                <c:pt idx="1">
                  <c:v>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8C1-46BF-8440-AEFD0DA39D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4E-4D58-81DC-2B1385B5A2B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4E-4D58-81DC-2B1385B5A2BF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21</c:v>
                </c:pt>
                <c:pt idx="1">
                  <c:v>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4E-4D58-81DC-2B1385B5A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974-451F-922D-5036AF7DB1A6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74-451F-922D-5036AF7DB1A6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</c:v>
                </c:pt>
                <c:pt idx="1">
                  <c:v>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974-451F-922D-5036AF7DB1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011-4772-93FF-8CF059B0717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011-4772-93FF-8CF059B07177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011-4772-93FF-8CF059B071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7EF-486F-B9C3-BB44DDE740B7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7EF-486F-B9C3-BB44DDE740B7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45</c:v>
                </c:pt>
                <c:pt idx="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7EF-486F-B9C3-BB44DDE740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売上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FF2-42A2-BC86-C3635DA8C6D9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FF2-42A2-BC86-C3635DA8C6D9}"/>
              </c:ext>
            </c:extLst>
          </c:dPt>
          <c:cat>
            <c:strRef>
              <c:f>Sheet1!$A$2:$A$3</c:f>
              <c:strCache>
                <c:ptCount val="2"/>
                <c:pt idx="0">
                  <c:v>第 1 四半期</c:v>
                </c:pt>
                <c:pt idx="1">
                  <c:v>第 2 四半期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FF2-42A2-BC86-C3635DA8C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7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zh-TW" altLang="en-US" b="1" dirty="0">
                <a:solidFill>
                  <a:schemeClr val="accent2"/>
                </a:solidFill>
              </a:rPr>
              <a:t>年收入及毛利</a:t>
            </a:r>
            <a:endParaRPr lang="ja-JP" b="1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7.2127696791070986E-3"/>
          <c:y val="1.182572865366946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營收合計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年 1</c:v>
                </c:pt>
                <c:pt idx="1">
                  <c:v>年 2</c:v>
                </c:pt>
                <c:pt idx="2">
                  <c:v>年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702</c:v>
                </c:pt>
                <c:pt idx="1">
                  <c:v>772</c:v>
                </c:pt>
                <c:pt idx="2">
                  <c:v>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038-4CA4-B1C1-A19023637C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COGS合計</c:v>
                </c:pt>
              </c:strCache>
            </c:strRef>
          </c:tx>
          <c:spPr>
            <a:solidFill>
              <a:schemeClr val="bg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年 1</c:v>
                </c:pt>
                <c:pt idx="1">
                  <c:v>年 2</c:v>
                </c:pt>
                <c:pt idx="2">
                  <c:v>年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212</c:v>
                </c:pt>
                <c:pt idx="1">
                  <c:v>222</c:v>
                </c:pt>
                <c:pt idx="2">
                  <c:v>233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038-4CA4-B1C1-A19023637C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淨利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年 1</c:v>
                </c:pt>
                <c:pt idx="1">
                  <c:v>年 2</c:v>
                </c:pt>
                <c:pt idx="2">
                  <c:v>年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490</c:v>
                </c:pt>
                <c:pt idx="1">
                  <c:v>549</c:v>
                </c:pt>
                <c:pt idx="2">
                  <c:v>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38-4CA4-B1C1-A19023637C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12"/>
        <c:axId val="490625744"/>
        <c:axId val="490625104"/>
      </c:barChart>
      <c:catAx>
        <c:axId val="490625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zh-TW"/>
          </a:p>
        </c:txPr>
        <c:crossAx val="490625104"/>
        <c:crosses val="autoZero"/>
        <c:auto val="1"/>
        <c:lblAlgn val="ctr"/>
        <c:lblOffset val="100"/>
        <c:noMultiLvlLbl val="0"/>
      </c:catAx>
      <c:valAx>
        <c:axId val="490625104"/>
        <c:scaling>
          <c:orientation val="minMax"/>
          <c:max val="100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zh-TW"/>
          </a:p>
        </c:txPr>
        <c:crossAx val="49062574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zh-TW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Meiryo UI" panose="020B0604030504040204" pitchFamily="50" charset="-128"/>
          <a:ea typeface="Meiryo UI" panose="020B0604030504040204" pitchFamily="50" charset="-128"/>
        </a:defRPr>
      </a:pPr>
      <a:endParaRPr lang="zh-TW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ja-JP" sz="1862" b="0" i="0" u="none" strike="noStrike" kern="1200" spc="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r>
              <a:rPr lang="zh-TW" altLang="en-US" b="1" noProof="0" dirty="0">
                <a:solidFill>
                  <a:schemeClr val="accent2"/>
                </a:solidFill>
              </a:rPr>
              <a:t>成功率</a:t>
            </a:r>
            <a:endParaRPr lang="ja-JP" altLang="en-US" b="1" noProof="0" dirty="0">
              <a:solidFill>
                <a:schemeClr val="accent2"/>
              </a:solidFill>
            </a:endParaRPr>
          </a:p>
        </c:rich>
      </c:tx>
      <c:layout>
        <c:manualLayout>
          <c:xMode val="edge"/>
          <c:yMode val="edge"/>
          <c:x val="6.913537981665331E-4"/>
          <c:y val="1.597869507323568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ja-JP" sz="1862" b="0" i="0" u="none" strike="noStrike" kern="1200" spc="0" baseline="0" noProof="0">
              <a:solidFill>
                <a:schemeClr val="tx1">
                  <a:lumMod val="65000"/>
                  <a:lumOff val="3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+mn-cs"/>
            </a:defRPr>
          </a:pPr>
          <a:endParaRPr lang="zh-TW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利益率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年 1</c:v>
                </c:pt>
                <c:pt idx="1">
                  <c:v>年 2</c:v>
                </c:pt>
                <c:pt idx="2">
                  <c:v>年 3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0.12</c:v>
                </c:pt>
                <c:pt idx="1">
                  <c:v>0.14949999999999999</c:v>
                </c:pt>
                <c:pt idx="2">
                  <c:v>0.17660000000000001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576-4557-8B12-099D853E4754}"/>
            </c:ext>
          </c:extLst>
        </c:ser>
        <c:ser>
          <c:idx val="2"/>
          <c:order val="2"/>
          <c:tx>
            <c:strRef>
              <c:f>Sheet1!#REF!</c:f>
              <c:strCache>
                <c:ptCount val="1"/>
                <c:pt idx="0">
                  <c:v>#REF!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年 1</c:v>
                </c:pt>
                <c:pt idx="1">
                  <c:v>年 2</c:v>
                </c:pt>
                <c:pt idx="2">
                  <c:v>年 3</c:v>
                </c:pt>
              </c:strCache>
            </c:strRef>
          </c:cat>
          <c:val>
            <c:numRef>
              <c:f>Sheet1!#REF!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76-4557-8B12-099D853E4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487736"/>
        <c:axId val="680492856"/>
      </c:line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厳密な検査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Sheet1!$A$2:$A$4</c:f>
              <c:strCache>
                <c:ptCount val="3"/>
                <c:pt idx="0">
                  <c:v>年 1</c:v>
                </c:pt>
                <c:pt idx="1">
                  <c:v>年 2</c:v>
                </c:pt>
                <c:pt idx="2">
                  <c:v>年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2.34</c:v>
                </c:pt>
                <c:pt idx="1">
                  <c:v>3.66</c:v>
                </c:pt>
                <c:pt idx="2">
                  <c:v>6.77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576-4557-8B12-099D853E47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80495736"/>
        <c:axId val="680494136"/>
      </c:lineChart>
      <c:catAx>
        <c:axId val="680487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zh-TW"/>
          </a:p>
        </c:txPr>
        <c:crossAx val="680492856"/>
        <c:crosses val="autoZero"/>
        <c:auto val="1"/>
        <c:lblAlgn val="ctr"/>
        <c:lblOffset val="100"/>
        <c:noMultiLvlLbl val="0"/>
      </c:catAx>
      <c:valAx>
        <c:axId val="680492856"/>
        <c:scaling>
          <c:orientation val="minMax"/>
          <c:max val="0.2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9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zh-TW"/>
          </a:p>
        </c:txPr>
        <c:crossAx val="680487736"/>
        <c:crosses val="autoZero"/>
        <c:crossBetween val="between"/>
      </c:valAx>
      <c:valAx>
        <c:axId val="680494136"/>
        <c:scaling>
          <c:orientation val="minMax"/>
          <c:max val="7"/>
          <c:min val="0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ja-JP" sz="1197" b="0" i="0" u="none" strike="noStrike" kern="1200" baseline="0" noProof="0">
                <a:solidFill>
                  <a:schemeClr val="tx1">
                    <a:lumMod val="65000"/>
                    <a:lumOff val="3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+mn-cs"/>
              </a:defRPr>
            </a:pPr>
            <a:endParaRPr lang="zh-TW"/>
          </a:p>
        </c:txPr>
        <c:crossAx val="680495736"/>
        <c:crosses val="max"/>
        <c:crossBetween val="between"/>
        <c:majorUnit val="1"/>
      </c:valAx>
      <c:catAx>
        <c:axId val="680495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6804941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lang="ja-JP" noProof="0">
          <a:latin typeface="Meiryo UI" panose="020B0604030504040204" pitchFamily="50" charset="-128"/>
          <a:ea typeface="Meiryo UI" panose="020B0604030504040204" pitchFamily="50" charset="-128"/>
        </a:defRPr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ECDE0-42C9-404D-AEA7-1D605926C4D6}" type="datetime1">
              <a:rPr kumimoji="1" lang="ja-JP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2023/11/8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04599-EFCA-48CB-8FB2-7FC989187398}" type="slidenum">
              <a:rPr kumimoji="1"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‹#›</a:t>
            </a:fld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8316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64CDFFC-459E-41FC-ACAC-3641C300F766}" type="datetime1">
              <a:rPr lang="ja-JP" altLang="en-US" smtClean="0"/>
              <a:pPr/>
              <a:t>2023/11/8</a:t>
            </a:fld>
            <a:endParaRPr lang="ja-JP" altLang="en-US" dirty="0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ja-JP" altLang="en-US" dirty="0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ja-JP" altLang="en-US" noProof="0" dirty="0"/>
              <a:t>マスター テキストの書式設定</a:t>
            </a:r>
            <a:endParaRPr lang="ja-JP" altLang="en-US" dirty="0"/>
          </a:p>
          <a:p>
            <a:pPr lvl="1" rtl="0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 rtl="0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 rtl="0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 rtl="0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9CA004F4-F240-48F9-8AE1-486585C7F00D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54881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eiryo UI" panose="020B0604030504040204" pitchFamily="50" charset="-128"/>
        <a:ea typeface="Meiryo UI" panose="020B0604030504040204" pitchFamily="5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使用這個模板，來提出服務基礎業務的行銷</a:t>
            </a:r>
            <a:r>
              <a:rPr kumimoji="1" lang="zh-TW" altLang="en-US">
                <a:latin typeface="Meiryo UI" panose="020B0604030504040204" pitchFamily="50" charset="-128"/>
                <a:ea typeface="Meiryo UI" panose="020B0604030504040204" pitchFamily="50" charset="-128"/>
              </a:rPr>
              <a:t>企劃。此</a:t>
            </a:r>
            <a:r>
              <a:rPr kumimoji="1"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份報告中包含財務、時程、預估營收</a:t>
            </a:r>
            <a:r>
              <a:rPr kumimoji="1" lang="zh-TW" altLang="en-US">
                <a:latin typeface="Meiryo UI" panose="020B0604030504040204" pitchFamily="50" charset="-128"/>
                <a:ea typeface="Meiryo UI" panose="020B0604030504040204" pitchFamily="50" charset="-128"/>
              </a:rPr>
              <a:t>等。套入想要表達的內容後，就可以短時間完成專業的計劃書。</a:t>
            </a:r>
            <a:endParaRPr kumimoji="1" lang="en-US" altLang="zh-TW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990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68485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904403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2539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279800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25612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8315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9CA004F4-F240-48F9-8AE1-486585C7F00D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4452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7D165-49B0-44FF-A267-367F5A6EE3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39514"/>
            <a:ext cx="9144000" cy="2128049"/>
          </a:xfrm>
        </p:spPr>
        <p:txBody>
          <a:bodyPr rtlCol="0" anchor="b"/>
          <a:lstStyle>
            <a:lvl1pPr algn="ctr">
              <a:lnSpc>
                <a:spcPct val="125000"/>
              </a:lnSpc>
              <a:defRPr sz="600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6B52800-74D6-4A78-AC9B-8E737A1A3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21162"/>
            <a:ext cx="9144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500" b="1" i="1" kern="1200" spc="65" dirty="0">
                <a:solidFill>
                  <a:schemeClr val="accent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ja-JP" altLang="en-US" noProof="0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B91F7B-C4AF-4FC6-A6BE-657DEF6D5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FAC058EC-FCED-4FB3-8B67-826FD243D301}" type="datetime1">
              <a:rPr lang="ja-JP" altLang="en-US" smtClean="0"/>
              <a:t>2023/11/8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BED32F8-B0C7-4332-B0A5-BC19DD8C4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0030946-D0C7-4F78-94B0-427DAA6D5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EE24B5-652C-4DB5-B7C3-B5BBEC1280B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89509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 つの Horisontal 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オブジェクト 2">
            <a:extLst>
              <a:ext uri="{FF2B5EF4-FFF2-40B4-BE49-F238E27FC236}">
                <a16:creationId xmlns:a16="http://schemas.microsoft.com/office/drawing/2014/main" id="{E4FD2CFF-0F3D-42BB-BBFF-903727B32640}"/>
              </a:ext>
            </a:extLst>
          </p:cNvPr>
          <p:cNvSpPr/>
          <p:nvPr userDrawn="1"/>
        </p:nvSpPr>
        <p:spPr>
          <a:xfrm>
            <a:off x="0" y="1562188"/>
            <a:ext cx="11269980" cy="2359660"/>
          </a:xfrm>
          <a:custGeom>
            <a:avLst/>
            <a:gdLst/>
            <a:ahLst/>
            <a:cxnLst/>
            <a:rect l="l" t="t" r="r" b="b"/>
            <a:pathLst>
              <a:path w="11269980" h="2359660">
                <a:moveTo>
                  <a:pt x="0" y="2359152"/>
                </a:moveTo>
                <a:lnTo>
                  <a:pt x="11269980" y="2359152"/>
                </a:lnTo>
                <a:lnTo>
                  <a:pt x="11269980" y="0"/>
                </a:lnTo>
                <a:lnTo>
                  <a:pt x="0" y="0"/>
                </a:lnTo>
                <a:lnTo>
                  <a:pt x="0" y="2359152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EE24B5-652C-4DB5-B7C3-B5BBEC1280B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4133087"/>
            <a:ext cx="10431780" cy="204387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EF7F841-BC5E-4E0F-87CC-46C9B95B490D}" type="datetime1">
              <a:rPr lang="ja-JP" altLang="en-US" smtClean="0"/>
              <a:t>2023/11/8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9" name="コンテンツ プレースホルダー 3">
            <a:extLst>
              <a:ext uri="{FF2B5EF4-FFF2-40B4-BE49-F238E27FC236}">
                <a16:creationId xmlns:a16="http://schemas.microsoft.com/office/drawing/2014/main" id="{C1B0D46C-2987-401A-A0C4-CFB6F73E9D23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44296" y="1788579"/>
            <a:ext cx="10425684" cy="1906878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83819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キャプ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7999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アイコンをクリックして写真を追加</a:t>
            </a: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t" anchorCtr="0"/>
          <a:lstStyle>
            <a:lvl1pPr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52419" y="188780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062470AF-A338-48C6-8CB0-21508E88009D}" type="datetime1">
              <a:rPr lang="ja-JP" altLang="en-US" smtClean="0"/>
              <a:t>2023/11/8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EE24B5-652C-4DB5-B7C3-B5BBEC1280B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12" name="図プレースホルダー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44273" y="1883115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3" name="図プレースホルダー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44273" y="3573118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4" name="テキスト プレースホルダー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1552418" y="3575461"/>
            <a:ext cx="4057961" cy="1431234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15" name="図プレースホルダー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844273" y="5263121"/>
            <a:ext cx="576000" cy="576000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1552418" y="5263122"/>
            <a:ext cx="4057961" cy="775728"/>
          </a:xfrm>
        </p:spPr>
        <p:txBody>
          <a:bodyPr rtlCol="0"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16480610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図プレースホルダー 28">
            <a:extLst>
              <a:ext uri="{FF2B5EF4-FFF2-40B4-BE49-F238E27FC236}">
                <a16:creationId xmlns:a16="http://schemas.microsoft.com/office/drawing/2014/main" id="{863B8202-88BB-4ED4-B936-9D9C0B4C8D17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2192000" cy="6858000"/>
          </a:xfrm>
        </p:spPr>
        <p:txBody>
          <a:bodyPr rtlCol="0"/>
          <a:lstStyle>
            <a:lvl1pPr marL="0" indent="0" algn="ctr">
              <a:buNone/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rtlCol="0"/>
          <a:lstStyle>
            <a:lvl1pPr>
              <a:defRPr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ED27BFA-5339-4CFE-BBB1-4E6A8B3F6C44}" type="datetime1">
              <a:rPr lang="ja-JP" altLang="en-US" smtClean="0"/>
              <a:pPr/>
              <a:t>2023/11/8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2" name="図プレースホルダー 11">
            <a:extLst>
              <a:ext uri="{FF2B5EF4-FFF2-40B4-BE49-F238E27FC236}">
                <a16:creationId xmlns:a16="http://schemas.microsoft.com/office/drawing/2014/main" id="{B15EEB49-54F4-404C-9B31-AD488BFCB2E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07820" y="2219248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7" name="図プレースホルダー 11">
            <a:extLst>
              <a:ext uri="{FF2B5EF4-FFF2-40B4-BE49-F238E27FC236}">
                <a16:creationId xmlns:a16="http://schemas.microsoft.com/office/drawing/2014/main" id="{6B2DD458-866A-421E-9AD0-B0D9E11957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3588" y="2196083"/>
            <a:ext cx="2414016" cy="2414016"/>
          </a:xfrm>
          <a:prstGeom prst="ellipse">
            <a:avLst/>
          </a:prstGeom>
          <a:noFill/>
          <a:ln w="387350">
            <a:noFill/>
          </a:ln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4" name="図プレースホルダー 11">
            <a:extLst>
              <a:ext uri="{FF2B5EF4-FFF2-40B4-BE49-F238E27FC236}">
                <a16:creationId xmlns:a16="http://schemas.microsoft.com/office/drawing/2014/main" id="{57A4D097-9603-42DC-888D-8039CE6ADC9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587240" y="2019165"/>
            <a:ext cx="3017520" cy="3017520"/>
          </a:xfrm>
          <a:prstGeom prst="ellipse">
            <a:avLst/>
          </a:prstGeom>
          <a:noFill/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25" name="テキスト プレースホルダー 23">
            <a:extLst>
              <a:ext uri="{FF2B5EF4-FFF2-40B4-BE49-F238E27FC236}">
                <a16:creationId xmlns:a16="http://schemas.microsoft.com/office/drawing/2014/main" id="{B9B9E0BA-35AD-4D69-9A03-35F2509C2C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48308" y="4942523"/>
            <a:ext cx="2700338" cy="738187"/>
          </a:xfrm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26" name="テキスト プレースホルダー 23">
            <a:extLst>
              <a:ext uri="{FF2B5EF4-FFF2-40B4-BE49-F238E27FC236}">
                <a16:creationId xmlns:a16="http://schemas.microsoft.com/office/drawing/2014/main" id="{B1CC61B3-695C-423D-8F0B-45674DC932B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745831" y="5589716"/>
            <a:ext cx="2700338" cy="598215"/>
          </a:xfrm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27" name="テキスト プレースホルダー 23">
            <a:extLst>
              <a:ext uri="{FF2B5EF4-FFF2-40B4-BE49-F238E27FC236}">
                <a16:creationId xmlns:a16="http://schemas.microsoft.com/office/drawing/2014/main" id="{B870F23E-35A1-4942-A685-641AA883066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025066" y="4942523"/>
            <a:ext cx="2700338" cy="738187"/>
          </a:xfrm>
        </p:spPr>
        <p:txBody>
          <a:bodyPr rtlCol="0">
            <a:noAutofit/>
          </a:bodyPr>
          <a:lstStyle>
            <a:lvl1pPr marL="0" indent="0" algn="ctr">
              <a:spcBef>
                <a:spcPts val="0"/>
              </a:spcBef>
              <a:buNone/>
              <a:defRPr sz="2000">
                <a:solidFill>
                  <a:schemeClr val="bg1">
                    <a:lumMod val="9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13" name="スライド番号プレースホルダー 8">
            <a:extLst>
              <a:ext uri="{FF2B5EF4-FFF2-40B4-BE49-F238E27FC236}">
                <a16:creationId xmlns:a16="http://schemas.microsoft.com/office/drawing/2014/main" id="{E5D121AB-DF68-4D1F-AB07-22ABB4A5B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844" y="6174902"/>
            <a:ext cx="357116" cy="365125"/>
          </a:xfrm>
        </p:spPr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EE24B5-652C-4DB5-B7C3-B5BBEC1280B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3280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 つのセクション付きの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オブジェクト 3">
            <a:extLst>
              <a:ext uri="{FF2B5EF4-FFF2-40B4-BE49-F238E27FC236}">
                <a16:creationId xmlns:a16="http://schemas.microsoft.com/office/drawing/2014/main" id="{29F16048-FF4E-41B1-B3D4-0FB210A70DF2}"/>
              </a:ext>
            </a:extLst>
          </p:cNvPr>
          <p:cNvSpPr/>
          <p:nvPr userDrawn="1"/>
        </p:nvSpPr>
        <p:spPr>
          <a:xfrm>
            <a:off x="5294630" y="0"/>
            <a:ext cx="6897370" cy="6858000"/>
          </a:xfrm>
          <a:custGeom>
            <a:avLst/>
            <a:gdLst/>
            <a:ahLst/>
            <a:cxnLst/>
            <a:rect l="l" t="t" r="r" b="b"/>
            <a:pathLst>
              <a:path w="6897370" h="6858000">
                <a:moveTo>
                  <a:pt x="0" y="6858000"/>
                </a:moveTo>
                <a:lnTo>
                  <a:pt x="6896900" y="6858000"/>
                </a:lnTo>
                <a:lnTo>
                  <a:pt x="689690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" name="円/楕円 10">
            <a:extLst>
              <a:ext uri="{FF2B5EF4-FFF2-40B4-BE49-F238E27FC236}">
                <a16:creationId xmlns:a16="http://schemas.microsoft.com/office/drawing/2014/main" id="{98AB8B54-69CD-4C57-8DBB-02A0E09851DD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17362"/>
            <a:ext cx="3932237" cy="1302111"/>
          </a:xfrm>
        </p:spPr>
        <p:txBody>
          <a:bodyPr rtlCol="0" anchor="b"/>
          <a:lstStyle>
            <a:lvl1pPr>
              <a:defRPr sz="32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94251" y="119269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C4220B30-0349-4B98-9652-B18455E5D700}" type="datetime1">
              <a:rPr lang="ja-JP" altLang="en-US" smtClean="0"/>
              <a:t>2023/11/8</a:t>
            </a:fld>
            <a:endParaRPr lang="ja-JP" altLang="en-US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EE24B5-652C-4DB5-B7C3-B5BBEC1280B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  <p:sp>
        <p:nvSpPr>
          <p:cNvPr id="9" name="オブジェクト 2">
            <a:extLst>
              <a:ext uri="{FF2B5EF4-FFF2-40B4-BE49-F238E27FC236}">
                <a16:creationId xmlns:a16="http://schemas.microsoft.com/office/drawing/2014/main" id="{9337951D-6DB6-4713-9200-E8513CDEB6B3}"/>
              </a:ext>
            </a:extLst>
          </p:cNvPr>
          <p:cNvSpPr/>
          <p:nvPr userDrawn="1"/>
        </p:nvSpPr>
        <p:spPr>
          <a:xfrm>
            <a:off x="0" y="2430411"/>
            <a:ext cx="3625850" cy="3438525"/>
          </a:xfrm>
          <a:custGeom>
            <a:avLst/>
            <a:gdLst/>
            <a:ahLst/>
            <a:cxnLst/>
            <a:rect l="l" t="t" r="r" b="b"/>
            <a:pathLst>
              <a:path w="3625850" h="3438525">
                <a:moveTo>
                  <a:pt x="0" y="3438486"/>
                </a:moveTo>
                <a:lnTo>
                  <a:pt x="3625596" y="3438486"/>
                </a:lnTo>
                <a:lnTo>
                  <a:pt x="3625596" y="0"/>
                </a:lnTo>
                <a:lnTo>
                  <a:pt x="0" y="0"/>
                </a:lnTo>
                <a:lnTo>
                  <a:pt x="0" y="343848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2781223"/>
            <a:ext cx="6040800" cy="2736901"/>
          </a:xfrm>
        </p:spPr>
        <p:txBody>
          <a:bodyPr rtlCol="0">
            <a:normAutofit/>
          </a:bodyPr>
          <a:lstStyle>
            <a:lvl1pPr marL="0" indent="0" algn="ctr">
              <a:buNone/>
              <a:defRPr sz="18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2" name="図プレースホルダー 28">
            <a:extLst>
              <a:ext uri="{FF2B5EF4-FFF2-40B4-BE49-F238E27FC236}">
                <a16:creationId xmlns:a16="http://schemas.microsoft.com/office/drawing/2014/main" id="{2EB2F967-97B6-4CA8-B3E7-5FF7CA2BDD8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586106" y="1188012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3" name="図プレースホルダー 28">
            <a:extLst>
              <a:ext uri="{FF2B5EF4-FFF2-40B4-BE49-F238E27FC236}">
                <a16:creationId xmlns:a16="http://schemas.microsoft.com/office/drawing/2014/main" id="{5E78E133-FE09-456A-8463-9EFAC6ADE2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586106" y="2878015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4" name="テキスト プレースホルダー 3">
            <a:extLst>
              <a:ext uri="{FF2B5EF4-FFF2-40B4-BE49-F238E27FC236}">
                <a16:creationId xmlns:a16="http://schemas.microsoft.com/office/drawing/2014/main" id="{7F0C3496-EA4B-43E5-9704-968F80A8552C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294250" y="2880357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  <p:sp>
        <p:nvSpPr>
          <p:cNvPr id="15" name="図プレースホルダー 28">
            <a:extLst>
              <a:ext uri="{FF2B5EF4-FFF2-40B4-BE49-F238E27FC236}">
                <a16:creationId xmlns:a16="http://schemas.microsoft.com/office/drawing/2014/main" id="{13414E14-9FEB-40F8-AE6E-319637A8F1CB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586106" y="4568018"/>
            <a:ext cx="376237" cy="376237"/>
          </a:xfrm>
        </p:spPr>
        <p:txBody>
          <a:bodyPr rtlCol="0">
            <a:normAutofit/>
          </a:bodyPr>
          <a:lstStyle>
            <a:lvl1pPr marL="0" indent="0" algn="ctr">
              <a:buNone/>
              <a:defRPr sz="400"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8EC97C88-8B4C-4665-845B-95CE8F237779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294250" y="4568018"/>
            <a:ext cx="4057961" cy="1431234"/>
          </a:xfrm>
        </p:spPr>
        <p:txBody>
          <a:bodyPr rtlCol="0"/>
          <a:lstStyle>
            <a:lvl1pPr marL="0" indent="0">
              <a:buNone/>
              <a:defRPr sz="1600">
                <a:solidFill>
                  <a:schemeClr val="bg2">
                    <a:lumMod val="40000"/>
                    <a:lumOff val="6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クリックしてマスター テキストのスタイルを編集</a:t>
            </a:r>
          </a:p>
        </p:txBody>
      </p:sp>
    </p:spTree>
    <p:extLst>
      <p:ext uri="{BB962C8B-B14F-4D97-AF65-F5344CB8AC3E}">
        <p14:creationId xmlns:p14="http://schemas.microsoft.com/office/powerpoint/2010/main" val="3856490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211141-A77D-4E0E-8CAF-4CD3B2799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7EFDE0-5A54-402A-B0C3-6BC0BB739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  <a:lvl2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2pPr>
            <a:lvl3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3pPr>
            <a:lvl4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4pPr>
            <a:lvl5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5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A2825AD-4585-4E37-A076-3D0070C93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6CCFB5D0-A5B0-4EC1-BF1E-5D6D27685FBB}" type="datetime1">
              <a:rPr lang="ja-JP" altLang="en-US" smtClean="0"/>
              <a:t>2023/11/8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12064AD-EDC3-4B13-8CD6-49EB60099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890FD1E-16F6-49B1-A938-8CE601ED7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EE24B5-652C-4DB5-B7C3-B5BBEC1280B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325465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C9FA988-92AD-48D7-890A-AA0540961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EAA999FA-A189-41DB-9CFC-D1356C5343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24D83DC-20E7-4B71-9794-36FC33B1BA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EE00193-1530-4604-86FB-7ED84A09C094}" type="datetime1">
              <a:rPr lang="ja-JP" altLang="en-US" noProof="0" smtClean="0"/>
              <a:t>2023/11/8</a:t>
            </a:fld>
            <a:endParaRPr lang="ja-JP" altLang="en-US" noProof="0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4E7D103-1290-4592-B37C-19C9C9DB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5955B1B-4A5C-42C7-99A5-B8217736F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33201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段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E60EB58-EF7E-435A-8B07-B5BCF3AF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7F76098-6FA1-470A-BEF4-E4B0AC75E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B647ABC-6745-43B6-8A64-6E191BD65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4387105-2538-4216-9A7E-445FA092F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F57DE0-C032-4FCC-9006-09C2C328A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8245589-C82E-42C1-B6E1-8D023B345484}" type="datetime1">
              <a:rPr lang="ja-JP" altLang="en-US" noProof="0" smtClean="0"/>
              <a:t>2023/11/8</a:t>
            </a:fld>
            <a:endParaRPr lang="ja-JP" altLang="en-US" noProof="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776CB-2819-4488-9012-A6EA22079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325036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F43C73-1D0F-45F9-A7E4-E9D24EAFD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3B88E76-F6AB-4621-A9A6-20A81C5A3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A313FB9-6D6C-4F61-9E7A-76E686D06C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A93A737-E48B-4909-BE04-F55B581032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D8F9958C-DB5F-444E-ACE8-73F5E0CA67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1D097D1-3052-4C1F-B573-CA25FFF6C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0CBBF98-605D-4FAA-A877-71398E05A57D}" type="datetime1">
              <a:rPr lang="ja-JP" altLang="en-US" noProof="0" smtClean="0"/>
              <a:t>2023/11/8</a:t>
            </a:fld>
            <a:endParaRPr lang="ja-JP" altLang="en-US" noProof="0" dirty="0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2607AC3-2220-4DDA-A22A-C404538FE4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FD8DEB3-F122-4B42-9E12-F61189B87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032769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789EF5-3FD9-4423-A9E8-B67B4E902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30D7191-31B4-440E-A4E9-F412FA558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C2361E2-5023-4C1F-8284-032F61DAED24}" type="datetime1">
              <a:rPr lang="ja-JP" altLang="en-US" noProof="0" smtClean="0"/>
              <a:t>2023/11/8</a:t>
            </a:fld>
            <a:endParaRPr lang="ja-JP" altLang="en-US" noProof="0" dirty="0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EC85CB6-0880-4BF0-8E98-291E70C71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E4A5E74-F26F-4C7A-BED1-6EE66C0B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91903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655C546-684A-45B9-8890-66DC55DF7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55832B-0D21-487C-BCE3-1C02FF916CC2}" type="datetime1">
              <a:rPr lang="ja-JP" altLang="en-US" noProof="0" smtClean="0"/>
              <a:t>2023/11/8</a:t>
            </a:fld>
            <a:endParaRPr lang="ja-JP" altLang="en-US" noProof="0" dirty="0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4543EBDF-D696-42F7-B962-56F5FEE12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789D77E-1675-4F9D-9113-B274CB0E87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4602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キャプション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8E9C90-06AB-49B5-9970-F5791DE93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FB0071-932D-4CA0-92FB-A6E75AC855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71C8D9F5-8B70-4BDD-9CB5-BBF87CF55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989DE91-7A80-4682-9D32-2CD41DEFB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86C513-68B9-46EB-98F1-CCE299B2E284}" type="datetime1">
              <a:rPr lang="ja-JP" altLang="en-US" noProof="0" smtClean="0"/>
              <a:t>2023/11/8</a:t>
            </a:fld>
            <a:endParaRPr lang="ja-JP" altLang="en-US" noProof="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B9E2482-2E7D-4868-95A7-4A55B40FE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F4E84CF-C3E5-4475-84C7-21CBAC064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962625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キャプション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690E0AA-5363-4861-AB6B-0E4D34D7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8D44B7CE-2038-4CCA-AA8A-D03DE5FD95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ja-JP" altLang="en-US" noProof="0" dirty="0"/>
              <a:t>アイコンをクリックして画像を追加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A79774D-36EB-4201-B1AC-922DD2E06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ja-JP" altLang="en-US" noProof="0" dirty="0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AD1E234-1CB2-41A0-B40D-7E7F160CB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491943A-1C71-4027-9C24-761E656DF972}" type="datetime1">
              <a:rPr lang="ja-JP" altLang="en-US" noProof="0" smtClean="0"/>
              <a:t>2023/11/8</a:t>
            </a:fld>
            <a:endParaRPr lang="ja-JP" altLang="en-US" noProof="0" dirty="0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9FD472E-6334-4051-B4D9-6361A819F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ja-JP" altLang="en-US" noProof="0" dirty="0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92384B9-6290-4070-B7D1-A105B27F0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2EE24B5-652C-4DB5-B7C3-B5BBEC1280B1}" type="slidenum">
              <a:rPr lang="en-US" altLang="ja-JP" noProof="0" smtClean="0"/>
              <a:t>‹#›</a:t>
            </a:fld>
            <a:endParaRPr lang="ja-JP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6744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C9CEC732-0DE2-456B-92A1-84321C9BD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ja-JP" altLang="en-US" noProof="0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A816A5B-B156-4DC3-B18E-14F3E59A6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ja-JP" altLang="en-US" noProof="0" dirty="0"/>
              <a:t>マスター テキストの書式設定</a:t>
            </a:r>
          </a:p>
          <a:p>
            <a:pPr lvl="1" rtl="0"/>
            <a:r>
              <a:rPr lang="ja-JP" altLang="en-US" noProof="0" dirty="0"/>
              <a:t>第 </a:t>
            </a:r>
            <a:r>
              <a:rPr lang="en-US" altLang="ja-JP" noProof="0" dirty="0"/>
              <a:t>2 </a:t>
            </a:r>
            <a:r>
              <a:rPr lang="ja-JP" altLang="en-US" noProof="0" dirty="0"/>
              <a:t>レベル</a:t>
            </a:r>
          </a:p>
          <a:p>
            <a:pPr lvl="2" rtl="0"/>
            <a:r>
              <a:rPr lang="ja-JP" altLang="en-US" noProof="0" dirty="0"/>
              <a:t>第 </a:t>
            </a:r>
            <a:r>
              <a:rPr lang="en-US" altLang="ja-JP" noProof="0" dirty="0"/>
              <a:t>3 </a:t>
            </a:r>
            <a:r>
              <a:rPr lang="ja-JP" altLang="en-US" noProof="0" dirty="0"/>
              <a:t>レベル</a:t>
            </a:r>
          </a:p>
          <a:p>
            <a:pPr lvl="3" rtl="0"/>
            <a:r>
              <a:rPr lang="ja-JP" altLang="en-US" noProof="0" dirty="0"/>
              <a:t>第 </a:t>
            </a:r>
            <a:r>
              <a:rPr lang="en-US" altLang="ja-JP" noProof="0" dirty="0"/>
              <a:t>4 </a:t>
            </a:r>
            <a:r>
              <a:rPr lang="ja-JP" altLang="en-US" noProof="0" dirty="0"/>
              <a:t>レベル</a:t>
            </a:r>
          </a:p>
          <a:p>
            <a:pPr lvl="4" rtl="0"/>
            <a:r>
              <a:rPr lang="ja-JP" altLang="en-US" noProof="0" dirty="0"/>
              <a:t>第 </a:t>
            </a:r>
            <a:r>
              <a:rPr lang="en-US" altLang="ja-JP" noProof="0" dirty="0"/>
              <a:t>5 </a:t>
            </a:r>
            <a:r>
              <a:rPr lang="ja-JP" altLang="en-US" noProof="0" dirty="0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DB0252E-67CD-4B33-849F-7B1449CF27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1749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D0DFCE8B-D895-4017-BDF7-1591D7298DAC}" type="datetime1">
              <a:rPr lang="ja-JP" altLang="en-US" smtClean="0"/>
              <a:t>2023/11/8</a:t>
            </a:fld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C620AD2-E3F8-48CB-8B72-B0945DF534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17490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endParaRPr lang="ja-JP" altLang="en-US" dirty="0"/>
          </a:p>
        </p:txBody>
      </p:sp>
      <p:sp>
        <p:nvSpPr>
          <p:cNvPr id="10" name="円/楕円 9">
            <a:extLst>
              <a:ext uri="{FF2B5EF4-FFF2-40B4-BE49-F238E27FC236}">
                <a16:creationId xmlns:a16="http://schemas.microsoft.com/office/drawing/2014/main" id="{5A5F3BCF-F6FD-4DFF-B0B4-9892C9389344}"/>
              </a:ext>
            </a:extLst>
          </p:cNvPr>
          <p:cNvSpPr/>
          <p:nvPr userDrawn="1"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noProof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15DEFFD-817B-43EC-86F0-34DEA2BA5E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8211" y="6174902"/>
            <a:ext cx="35711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2">
                    <a:alpha val="7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fld id="{82EE24B5-652C-4DB5-B7C3-B5BBEC1280B1}" type="slidenum">
              <a:rPr lang="en-US" altLang="ja-JP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6410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2"/>
          </a:solidFill>
          <a:latin typeface="Meiryo UI" panose="020B0604030504040204" pitchFamily="50" charset="-128"/>
          <a:ea typeface="Meiryo UI" panose="020B0604030504040204" pitchFamily="50" charset="-128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eiryo UI" panose="020B0604030504040204" pitchFamily="50" charset="-128"/>
          <a:ea typeface="Meiryo UI" panose="020B0604030504040204" pitchFamily="50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6.xml"/><Relationship Id="rId3" Type="http://schemas.openxmlformats.org/officeDocument/2006/relationships/chart" Target="../charts/chart1.xml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Relationship Id="rId9" Type="http://schemas.openxmlformats.org/officeDocument/2006/relationships/chart" Target="../charts/char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オブジェクト 2" descr="青色の長方形">
            <a:extLst>
              <a:ext uri="{FF2B5EF4-FFF2-40B4-BE49-F238E27FC236}">
                <a16:creationId xmlns:a16="http://schemas.microsoft.com/office/drawing/2014/main" id="{482BBC39-5D4C-4E24-ADB1-5FFFBA7198DC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blipFill>
            <a:blip r:embed="rId3"/>
            <a:srcRect/>
            <a:stretch>
              <a:fillRect t="-9262" b="-9228"/>
            </a:stretch>
          </a:blipFill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オブジェクト 3" descr="ドキュメントを持っている人">
            <a:extLst>
              <a:ext uri="{FF2B5EF4-FFF2-40B4-BE49-F238E27FC236}">
                <a16:creationId xmlns:a16="http://schemas.microsoft.com/office/drawing/2014/main" id="{0CA2E80D-F3EC-4A5F-8E65-56FEA206EE0F}"/>
              </a:ext>
            </a:extLst>
          </p:cNvPr>
          <p:cNvSpPr/>
          <p:nvPr/>
        </p:nvSpPr>
        <p:spPr>
          <a:xfrm>
            <a:off x="0" y="0"/>
            <a:ext cx="1218946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AFB6C91D-4B22-49F1-9A0B-ABEB9E1F5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08518"/>
            <a:ext cx="9144000" cy="2128049"/>
          </a:xfrm>
        </p:spPr>
        <p:txBody>
          <a:bodyPr rtlCol="0">
            <a:normAutofit/>
          </a:bodyPr>
          <a:lstStyle/>
          <a:p>
            <a:pPr rtl="0">
              <a:lnSpc>
                <a:spcPct val="125000"/>
              </a:lnSpc>
            </a:pPr>
            <a:endParaRPr lang="ja-JP" altLang="en-US" sz="5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F8CF06A-B594-4BA2-8B1E-D649096D7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52000" y="4221162"/>
            <a:ext cx="3888000" cy="882001"/>
          </a:xfrm>
          <a:solidFill>
            <a:schemeClr val="accent2">
              <a:alpha val="90000"/>
            </a:schemeClr>
          </a:solidFill>
        </p:spPr>
        <p:txBody>
          <a:bodyPr rtlCol="0" anchor="ctr" anchorCtr="0">
            <a:normAutofit/>
          </a:bodyPr>
          <a:lstStyle/>
          <a:p>
            <a:pPr rtl="0"/>
            <a:endParaRPr lang="ja-JP" altLang="en-US" sz="2500" b="1" i="1" spc="65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オブジェクト 7" descr="ベージュの長方形">
            <a:extLst>
              <a:ext uri="{FF2B5EF4-FFF2-40B4-BE49-F238E27FC236}">
                <a16:creationId xmlns:a16="http://schemas.microsoft.com/office/drawing/2014/main" id="{B36975AA-C62E-46BE-9382-E2CF56FDF817}"/>
              </a:ext>
            </a:extLst>
          </p:cNvPr>
          <p:cNvSpPr/>
          <p:nvPr/>
        </p:nvSpPr>
        <p:spPr>
          <a:xfrm flipV="1">
            <a:off x="3710249" y="3170580"/>
            <a:ext cx="4788000" cy="45719"/>
          </a:xfrm>
          <a:custGeom>
            <a:avLst/>
            <a:gdLst/>
            <a:ahLst/>
            <a:cxnLst/>
            <a:rect l="l" t="t" r="r" b="b"/>
            <a:pathLst>
              <a:path w="3935729">
                <a:moveTo>
                  <a:pt x="0" y="0"/>
                </a:moveTo>
                <a:lnTo>
                  <a:pt x="3935349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3556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コンテンツ プレースホルダー 11" descr="グラフ">
            <a:extLst>
              <a:ext uri="{FF2B5EF4-FFF2-40B4-BE49-F238E27FC236}">
                <a16:creationId xmlns:a16="http://schemas.microsoft.com/office/drawing/2014/main" id="{4B8F47FF-84A1-4BFF-9183-1D0D758996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7406055"/>
              </p:ext>
            </p:extLst>
          </p:nvPr>
        </p:nvGraphicFramePr>
        <p:xfrm>
          <a:off x="6648675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A8AF702-A859-4D49-823E-455702872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913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n-US" altLang="ja-JP" i="0" smtClean="0"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fld>
            <a:endParaRPr lang="ja-JP" altLang="en-US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6D5D9271-B659-4A45-8868-BAEC4EF7D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410" y="361567"/>
            <a:ext cx="10515600" cy="1325563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dirty="0"/>
              <a:t>市場</a:t>
            </a: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:Lorem ipsum dolor sit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amet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27" name="コンテンツ プレースホルダー 26" descr="グラフ">
            <a:extLst>
              <a:ext uri="{FF2B5EF4-FFF2-40B4-BE49-F238E27FC236}">
                <a16:creationId xmlns:a16="http://schemas.microsoft.com/office/drawing/2014/main" id="{8B7962D3-FAFD-4B86-A9C4-A868A9DF6045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220877883"/>
              </p:ext>
            </p:extLst>
          </p:nvPr>
        </p:nvGraphicFramePr>
        <p:xfrm>
          <a:off x="643380" y="2053173"/>
          <a:ext cx="1316880" cy="1161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コンテンツ プレースホルダー 5">
            <a:extLst>
              <a:ext uri="{FF2B5EF4-FFF2-40B4-BE49-F238E27FC236}">
                <a16:creationId xmlns:a16="http://schemas.microsoft.com/office/drawing/2014/main" id="{4B0BCC78-A7E9-4210-BED1-FB0F136FA0B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98606351"/>
              </p:ext>
            </p:extLst>
          </p:nvPr>
        </p:nvGraphicFramePr>
        <p:xfrm>
          <a:off x="932990" y="4197993"/>
          <a:ext cx="10356289" cy="21188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5553">
                  <a:extLst>
                    <a:ext uri="{9D8B030D-6E8A-4147-A177-3AD203B41FA5}">
                      <a16:colId xmlns:a16="http://schemas.microsoft.com/office/drawing/2014/main" val="413496124"/>
                    </a:ext>
                  </a:extLst>
                </a:gridCol>
                <a:gridCol w="1920465">
                  <a:extLst>
                    <a:ext uri="{9D8B030D-6E8A-4147-A177-3AD203B41FA5}">
                      <a16:colId xmlns:a16="http://schemas.microsoft.com/office/drawing/2014/main" val="1609701450"/>
                    </a:ext>
                  </a:extLst>
                </a:gridCol>
                <a:gridCol w="1896757">
                  <a:extLst>
                    <a:ext uri="{9D8B030D-6E8A-4147-A177-3AD203B41FA5}">
                      <a16:colId xmlns:a16="http://schemas.microsoft.com/office/drawing/2014/main" val="3998250674"/>
                    </a:ext>
                  </a:extLst>
                </a:gridCol>
                <a:gridCol w="1896757">
                  <a:extLst>
                    <a:ext uri="{9D8B030D-6E8A-4147-A177-3AD203B41FA5}">
                      <a16:colId xmlns:a16="http://schemas.microsoft.com/office/drawing/2014/main" val="3885689842"/>
                    </a:ext>
                  </a:extLst>
                </a:gridCol>
                <a:gridCol w="1896757">
                  <a:extLst>
                    <a:ext uri="{9D8B030D-6E8A-4147-A177-3AD203B41FA5}">
                      <a16:colId xmlns:a16="http://schemas.microsoft.com/office/drawing/2014/main" val="2581020686"/>
                    </a:ext>
                  </a:extLst>
                </a:gridCol>
              </a:tblGrid>
              <a:tr h="277878"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zh-TW" altLang="en-US" sz="140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顧客</a:t>
                      </a:r>
                      <a:endParaRPr lang="ja-JP" altLang="en-U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zh-TW" altLang="en-US" sz="1400" b="1" kern="1200" spc="-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成長</a:t>
                      </a:r>
                      <a:endParaRPr lang="ja-JP" altLang="en-US" sz="1400" b="1" kern="1200" spc="-5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altLang="ja-JP" sz="1400" b="1" kern="1200" spc="-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 </a:t>
                      </a:r>
                      <a:r>
                        <a:rPr lang="ja-JP" altLang="en-US" sz="1400" b="1" kern="1200" spc="-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altLang="ja-JP" sz="1400" b="1" kern="1200" spc="-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 </a:t>
                      </a:r>
                      <a:r>
                        <a:rPr lang="ja-JP" altLang="en-US" sz="1400" b="1" kern="1200" spc="-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16000" algn="l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altLang="ja-JP" sz="1400" b="1" kern="1200" spc="-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3 </a:t>
                      </a:r>
                      <a:r>
                        <a:rPr lang="ja-JP" altLang="en-US" sz="1400" b="1" kern="1200" spc="-5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3940839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zh-TW" altLang="en-US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顧客</a:t>
                      </a:r>
                      <a:r>
                        <a:rPr lang="ja-JP" altLang="en-US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 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2%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¥15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000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¥15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300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¥15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606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2684356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顧客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5%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¥25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000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¥26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250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¥27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563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9552476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顧客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3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5%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¥20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000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¥21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000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¥22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050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2765872"/>
                  </a:ext>
                </a:extLst>
              </a:tr>
              <a:tr h="333453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顧客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4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1%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000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050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101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265811"/>
                  </a:ext>
                </a:extLst>
              </a:tr>
              <a:tr h="291772"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顧客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5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1%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000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050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4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¥5</a:t>
                      </a: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kern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101</a:t>
                      </a:r>
                      <a:endParaRPr lang="ja-JP" altLang="en-US" sz="1200" kern="1200" spc="-5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16156338"/>
                  </a:ext>
                </a:extLst>
              </a:tr>
              <a:tr h="340400">
                <a:tc>
                  <a:txBody>
                    <a:bodyPr/>
                    <a:lstStyle/>
                    <a:p>
                      <a:pPr marL="22669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ja-JP" altLang="en-US" sz="1200" b="1" spc="-2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合計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2.8%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¥70,000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¥72,650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22669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b="1" spc="-1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¥75</a:t>
                      </a:r>
                      <a:r>
                        <a:rPr lang="en-US" altLang="ja-JP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,</a:t>
                      </a:r>
                      <a:r>
                        <a:rPr lang="en-US" altLang="ja-JP" sz="1200" b="1" spc="-1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420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3520282"/>
                  </a:ext>
                </a:extLst>
              </a:tr>
            </a:tbl>
          </a:graphicData>
        </a:graphic>
      </p:graphicFrame>
      <p:graphicFrame>
        <p:nvGraphicFramePr>
          <p:cNvPr id="12" name="コンテンツ プレースホルダー 11" descr="グラフ">
            <a:extLst>
              <a:ext uri="{FF2B5EF4-FFF2-40B4-BE49-F238E27FC236}">
                <a16:creationId xmlns:a16="http://schemas.microsoft.com/office/drawing/2014/main" id="{B880674A-C407-4235-A8D0-4F3C148E03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1476238"/>
              </p:ext>
            </p:extLst>
          </p:nvPr>
        </p:nvGraphicFramePr>
        <p:xfrm>
          <a:off x="1930164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コンテンツ プレースホルダー 11" descr="グラフ">
            <a:extLst>
              <a:ext uri="{FF2B5EF4-FFF2-40B4-BE49-F238E27FC236}">
                <a16:creationId xmlns:a16="http://schemas.microsoft.com/office/drawing/2014/main" id="{4965B496-2DD8-4644-BD32-C792562A4A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2460911"/>
              </p:ext>
            </p:extLst>
          </p:nvPr>
        </p:nvGraphicFramePr>
        <p:xfrm>
          <a:off x="3381080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" name="コンテンツ プレースホルダー 11" descr="グラフ">
            <a:extLst>
              <a:ext uri="{FF2B5EF4-FFF2-40B4-BE49-F238E27FC236}">
                <a16:creationId xmlns:a16="http://schemas.microsoft.com/office/drawing/2014/main" id="{929A89A4-A764-4573-A43E-D883B54D57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6853779"/>
              </p:ext>
            </p:extLst>
          </p:nvPr>
        </p:nvGraphicFramePr>
        <p:xfrm>
          <a:off x="5197759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5" name="コンテンツ プレースホルダー 11" descr="グラフ">
            <a:extLst>
              <a:ext uri="{FF2B5EF4-FFF2-40B4-BE49-F238E27FC236}">
                <a16:creationId xmlns:a16="http://schemas.microsoft.com/office/drawing/2014/main" id="{F8366091-405D-481E-B7F7-8B8F64FD1C8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3788001"/>
              </p:ext>
            </p:extLst>
          </p:nvPr>
        </p:nvGraphicFramePr>
        <p:xfrm>
          <a:off x="8099591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16" name="オブジェクト 21">
            <a:extLst>
              <a:ext uri="{FF2B5EF4-FFF2-40B4-BE49-F238E27FC236}">
                <a16:creationId xmlns:a16="http://schemas.microsoft.com/office/drawing/2014/main" id="{FDFE3336-0975-4022-813D-426DF2A2CDE3}"/>
              </a:ext>
            </a:extLst>
          </p:cNvPr>
          <p:cNvSpPr txBox="1"/>
          <p:nvPr/>
        </p:nvSpPr>
        <p:spPr>
          <a:xfrm>
            <a:off x="2164907" y="3194337"/>
            <a:ext cx="1007272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顧客</a:t>
            </a:r>
            <a:r>
              <a:rPr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2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7" name="オブジェクト 22">
            <a:extLst>
              <a:ext uri="{FF2B5EF4-FFF2-40B4-BE49-F238E27FC236}">
                <a16:creationId xmlns:a16="http://schemas.microsoft.com/office/drawing/2014/main" id="{D0254F3B-D1FC-4502-9765-D274E419877A}"/>
              </a:ext>
            </a:extLst>
          </p:cNvPr>
          <p:cNvSpPr txBox="1"/>
          <p:nvPr/>
        </p:nvSpPr>
        <p:spPr>
          <a:xfrm>
            <a:off x="3599086" y="3194337"/>
            <a:ext cx="1001544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顧客</a:t>
            </a:r>
            <a:r>
              <a:rPr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3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8" name="オブジェクト 23">
            <a:extLst>
              <a:ext uri="{FF2B5EF4-FFF2-40B4-BE49-F238E27FC236}">
                <a16:creationId xmlns:a16="http://schemas.microsoft.com/office/drawing/2014/main" id="{04B2FD88-02F5-4328-AB03-EB8EC1A481F7}"/>
              </a:ext>
            </a:extLst>
          </p:cNvPr>
          <p:cNvSpPr txBox="1"/>
          <p:nvPr/>
        </p:nvSpPr>
        <p:spPr>
          <a:xfrm>
            <a:off x="5467689" y="3194337"/>
            <a:ext cx="901243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顧客</a:t>
            </a:r>
            <a:r>
              <a:rPr lang="en-US" altLang="ja-JP" sz="1400" spc="-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4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9" name="オブジェクト 24">
            <a:extLst>
              <a:ext uri="{FF2B5EF4-FFF2-40B4-BE49-F238E27FC236}">
                <a16:creationId xmlns:a16="http://schemas.microsoft.com/office/drawing/2014/main" id="{7A33CD89-F67A-4378-8AFD-C60011F6DBB4}"/>
              </a:ext>
            </a:extLst>
          </p:cNvPr>
          <p:cNvSpPr txBox="1"/>
          <p:nvPr/>
        </p:nvSpPr>
        <p:spPr>
          <a:xfrm>
            <a:off x="6974270" y="3194337"/>
            <a:ext cx="901241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顧客</a:t>
            </a:r>
            <a:r>
              <a:rPr lang="en-US" altLang="ja-JP" sz="1400" spc="-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5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0" name="オブジェクト 20">
            <a:extLst>
              <a:ext uri="{FF2B5EF4-FFF2-40B4-BE49-F238E27FC236}">
                <a16:creationId xmlns:a16="http://schemas.microsoft.com/office/drawing/2014/main" id="{2306528A-EF2E-492E-846A-8645AF605E9C}"/>
              </a:ext>
            </a:extLst>
          </p:cNvPr>
          <p:cNvSpPr txBox="1"/>
          <p:nvPr/>
        </p:nvSpPr>
        <p:spPr>
          <a:xfrm>
            <a:off x="852235" y="2506665"/>
            <a:ext cx="9080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47%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1" name="オブジェクト 21">
            <a:extLst>
              <a:ext uri="{FF2B5EF4-FFF2-40B4-BE49-F238E27FC236}">
                <a16:creationId xmlns:a16="http://schemas.microsoft.com/office/drawing/2014/main" id="{2E9BBF33-FFEE-40F5-A249-CEA0DCAE3BE2}"/>
              </a:ext>
            </a:extLst>
          </p:cNvPr>
          <p:cNvSpPr txBox="1"/>
          <p:nvPr/>
        </p:nvSpPr>
        <p:spPr>
          <a:xfrm>
            <a:off x="2157505" y="2506665"/>
            <a:ext cx="1007276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-US" altLang="ja-JP" spc="-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21%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2" name="オブジェクト 22">
            <a:extLst>
              <a:ext uri="{FF2B5EF4-FFF2-40B4-BE49-F238E27FC236}">
                <a16:creationId xmlns:a16="http://schemas.microsoft.com/office/drawing/2014/main" id="{891776FB-6173-49D8-9F32-944FBC4EABB1}"/>
              </a:ext>
            </a:extLst>
          </p:cNvPr>
          <p:cNvSpPr txBox="1"/>
          <p:nvPr/>
        </p:nvSpPr>
        <p:spPr>
          <a:xfrm>
            <a:off x="3777170" y="2506665"/>
            <a:ext cx="7036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17%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3" name="オブジェクト 23">
            <a:extLst>
              <a:ext uri="{FF2B5EF4-FFF2-40B4-BE49-F238E27FC236}">
                <a16:creationId xmlns:a16="http://schemas.microsoft.com/office/drawing/2014/main" id="{3689D36F-0E74-439C-8BF7-BE388B2B4545}"/>
              </a:ext>
            </a:extLst>
          </p:cNvPr>
          <p:cNvSpPr txBox="1"/>
          <p:nvPr/>
        </p:nvSpPr>
        <p:spPr>
          <a:xfrm>
            <a:off x="5485825" y="2506665"/>
            <a:ext cx="9012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-US" altLang="ja-JP" spc="-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37%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4" name="オブジェクト 24">
            <a:extLst>
              <a:ext uri="{FF2B5EF4-FFF2-40B4-BE49-F238E27FC236}">
                <a16:creationId xmlns:a16="http://schemas.microsoft.com/office/drawing/2014/main" id="{9396CD8C-7E7D-4CBC-AFB3-A4424860B64E}"/>
              </a:ext>
            </a:extLst>
          </p:cNvPr>
          <p:cNvSpPr txBox="1"/>
          <p:nvPr/>
        </p:nvSpPr>
        <p:spPr>
          <a:xfrm>
            <a:off x="8476823" y="2506665"/>
            <a:ext cx="72990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-US" altLang="ja-JP" spc="-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45%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8" name="オブジェクト 20">
            <a:extLst>
              <a:ext uri="{FF2B5EF4-FFF2-40B4-BE49-F238E27FC236}">
                <a16:creationId xmlns:a16="http://schemas.microsoft.com/office/drawing/2014/main" id="{B36D2764-7743-4684-BE95-4AE88B7DB06A}"/>
              </a:ext>
            </a:extLst>
          </p:cNvPr>
          <p:cNvSpPr txBox="1"/>
          <p:nvPr/>
        </p:nvSpPr>
        <p:spPr>
          <a:xfrm>
            <a:off x="841602" y="3194337"/>
            <a:ext cx="908030" cy="228268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zh-TW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顧客</a:t>
            </a:r>
            <a:r>
              <a:rPr lang="ja-JP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1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29" name="オブジェクト 27" descr="ベージュの長方形">
            <a:extLst>
              <a:ext uri="{FF2B5EF4-FFF2-40B4-BE49-F238E27FC236}">
                <a16:creationId xmlns:a16="http://schemas.microsoft.com/office/drawing/2014/main" id="{CE178D24-EC15-4677-8CE4-B6FAE887C7CE}"/>
              </a:ext>
            </a:extLst>
          </p:cNvPr>
          <p:cNvSpPr/>
          <p:nvPr/>
        </p:nvSpPr>
        <p:spPr>
          <a:xfrm flipV="1">
            <a:off x="952668" y="1283991"/>
            <a:ext cx="867819" cy="4571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33" name="コンテンツ プレースホルダー 11" descr="グラフ">
            <a:extLst>
              <a:ext uri="{FF2B5EF4-FFF2-40B4-BE49-F238E27FC236}">
                <a16:creationId xmlns:a16="http://schemas.microsoft.com/office/drawing/2014/main" id="{EE3F9CC5-DBA6-45F8-BEB5-9AABA54A807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341037"/>
              </p:ext>
            </p:extLst>
          </p:nvPr>
        </p:nvGraphicFramePr>
        <p:xfrm>
          <a:off x="9550508" y="2053173"/>
          <a:ext cx="1481012" cy="11610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34" name="オブジェクト 22">
            <a:extLst>
              <a:ext uri="{FF2B5EF4-FFF2-40B4-BE49-F238E27FC236}">
                <a16:creationId xmlns:a16="http://schemas.microsoft.com/office/drawing/2014/main" id="{920F091D-CD6E-4913-9674-EB69EC3CF30D}"/>
              </a:ext>
            </a:extLst>
          </p:cNvPr>
          <p:cNvSpPr txBox="1"/>
          <p:nvPr/>
        </p:nvSpPr>
        <p:spPr>
          <a:xfrm>
            <a:off x="8384390" y="3194337"/>
            <a:ext cx="901242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顧客</a:t>
            </a:r>
            <a:r>
              <a:rPr lang="en-US" altLang="ja-JP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6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35" name="オブジェクト 23">
            <a:extLst>
              <a:ext uri="{FF2B5EF4-FFF2-40B4-BE49-F238E27FC236}">
                <a16:creationId xmlns:a16="http://schemas.microsoft.com/office/drawing/2014/main" id="{43B84908-3B8B-4F2C-919C-2334EC97AF43}"/>
              </a:ext>
            </a:extLst>
          </p:cNvPr>
          <p:cNvSpPr txBox="1"/>
          <p:nvPr/>
        </p:nvSpPr>
        <p:spPr>
          <a:xfrm>
            <a:off x="9846008" y="3194337"/>
            <a:ext cx="901243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zh-TW" altLang="en-US" sz="1400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顧客</a:t>
            </a:r>
            <a:r>
              <a:rPr lang="en-US" altLang="ja-JP" sz="1400" spc="-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7</a:t>
            </a:r>
            <a:endParaRPr lang="ja-JP" altLang="en-US" sz="1400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36" name="オブジェクト 22">
            <a:extLst>
              <a:ext uri="{FF2B5EF4-FFF2-40B4-BE49-F238E27FC236}">
                <a16:creationId xmlns:a16="http://schemas.microsoft.com/office/drawing/2014/main" id="{3E0CD13B-E1C5-4B1E-8D6F-830B20EB1901}"/>
              </a:ext>
            </a:extLst>
          </p:cNvPr>
          <p:cNvSpPr txBox="1"/>
          <p:nvPr/>
        </p:nvSpPr>
        <p:spPr>
          <a:xfrm>
            <a:off x="7039802" y="2506665"/>
            <a:ext cx="70360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-US" altLang="ja-JP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17%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37" name="オブジェクト 23">
            <a:extLst>
              <a:ext uri="{FF2B5EF4-FFF2-40B4-BE49-F238E27FC236}">
                <a16:creationId xmlns:a16="http://schemas.microsoft.com/office/drawing/2014/main" id="{67128195-4722-4370-9902-03BB1E8A9491}"/>
              </a:ext>
            </a:extLst>
          </p:cNvPr>
          <p:cNvSpPr txBox="1"/>
          <p:nvPr/>
        </p:nvSpPr>
        <p:spPr>
          <a:xfrm>
            <a:off x="9846008" y="2506665"/>
            <a:ext cx="901247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 rtl="0">
              <a:lnSpc>
                <a:spcPct val="100000"/>
              </a:lnSpc>
              <a:spcBef>
                <a:spcPts val="100"/>
              </a:spcBef>
            </a:pPr>
            <a:r>
              <a:rPr lang="en-US" altLang="ja-JP" spc="-5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37%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38" name="テキスト プレースホルダー 3">
            <a:extLst>
              <a:ext uri="{FF2B5EF4-FFF2-40B4-BE49-F238E27FC236}">
                <a16:creationId xmlns:a16="http://schemas.microsoft.com/office/drawing/2014/main" id="{3AAF2546-6871-494C-A126-C625BBE3261B}"/>
              </a:ext>
            </a:extLst>
          </p:cNvPr>
          <p:cNvSpPr txBox="1">
            <a:spLocks/>
          </p:cNvSpPr>
          <p:nvPr/>
        </p:nvSpPr>
        <p:spPr>
          <a:xfrm>
            <a:off x="819621" y="1743197"/>
            <a:ext cx="3789362" cy="34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" name="テキスト プレースホルダー 3">
            <a:extLst>
              <a:ext uri="{FF2B5EF4-FFF2-40B4-BE49-F238E27FC236}">
                <a16:creationId xmlns:a16="http://schemas.microsoft.com/office/drawing/2014/main" id="{80184BDF-DE58-4622-9C1E-1F326A76743E}"/>
              </a:ext>
            </a:extLst>
          </p:cNvPr>
          <p:cNvSpPr txBox="1">
            <a:spLocks/>
          </p:cNvSpPr>
          <p:nvPr/>
        </p:nvSpPr>
        <p:spPr>
          <a:xfrm>
            <a:off x="5471151" y="1743197"/>
            <a:ext cx="5233361" cy="3454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buNone/>
            </a:pPr>
            <a:r>
              <a:rPr lang="en-US" altLang="ja-JP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Lorem ipsum dolor </a:t>
            </a:r>
            <a:endParaRPr lang="ja-JP" altLang="en-US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6" name="直線​​コネクタ(S) 5" descr="線">
            <a:extLst>
              <a:ext uri="{FF2B5EF4-FFF2-40B4-BE49-F238E27FC236}">
                <a16:creationId xmlns:a16="http://schemas.microsoft.com/office/drawing/2014/main" id="{5C0E71B8-1D2B-4965-B2E2-9D9AD54201BD}"/>
              </a:ext>
            </a:extLst>
          </p:cNvPr>
          <p:cNvCxnSpPr>
            <a:cxnSpLocks/>
          </p:cNvCxnSpPr>
          <p:nvPr/>
        </p:nvCxnSpPr>
        <p:spPr>
          <a:xfrm>
            <a:off x="5035890" y="1844675"/>
            <a:ext cx="0" cy="1763713"/>
          </a:xfrm>
          <a:prstGeom prst="line">
            <a:avLst/>
          </a:prstGeom>
          <a:ln w="3175">
            <a:solidFill>
              <a:schemeClr val="bg2">
                <a:lumMod val="20000"/>
                <a:lumOff val="80000"/>
                <a:alpha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470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C03AA63-F030-4F12-B314-DB427FC4869D}"/>
              </a:ext>
            </a:extLst>
          </p:cNvPr>
          <p:cNvSpPr/>
          <p:nvPr/>
        </p:nvSpPr>
        <p:spPr>
          <a:xfrm>
            <a:off x="911225" y="0"/>
            <a:ext cx="11280775" cy="6858000"/>
          </a:xfrm>
          <a:prstGeom prst="rect">
            <a:avLst/>
          </a:prstGeom>
          <a:blipFill>
            <a:blip r:embed="rId3"/>
            <a:stretch>
              <a:fillRect t="-4839" b="-482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オブジェクト 3" descr="ベージュの長方形">
            <a:extLst>
              <a:ext uri="{FF2B5EF4-FFF2-40B4-BE49-F238E27FC236}">
                <a16:creationId xmlns:a16="http://schemas.microsoft.com/office/drawing/2014/main" id="{C6CF32E2-A869-4259-A659-5EEE6BDA3B59}"/>
              </a:ext>
            </a:extLst>
          </p:cNvPr>
          <p:cNvSpPr/>
          <p:nvPr/>
        </p:nvSpPr>
        <p:spPr>
          <a:xfrm>
            <a:off x="579775" y="472492"/>
            <a:ext cx="4051368" cy="5913017"/>
          </a:xfrm>
          <a:custGeom>
            <a:avLst/>
            <a:gdLst/>
            <a:ahLst/>
            <a:cxnLst/>
            <a:rect l="l" t="t" r="r" b="b"/>
            <a:pathLst>
              <a:path w="4010659" h="333375">
                <a:moveTo>
                  <a:pt x="0" y="333006"/>
                </a:moveTo>
                <a:lnTo>
                  <a:pt x="4010367" y="333006"/>
                </a:lnTo>
                <a:lnTo>
                  <a:pt x="4010367" y="0"/>
                </a:lnTo>
                <a:lnTo>
                  <a:pt x="0" y="0"/>
                </a:lnTo>
                <a:lnTo>
                  <a:pt x="0" y="333006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4" name="円/楕円 13" descr="ベージュの円/楕円">
            <a:extLst>
              <a:ext uri="{FF2B5EF4-FFF2-40B4-BE49-F238E27FC236}">
                <a16:creationId xmlns:a16="http://schemas.microsoft.com/office/drawing/2014/main" id="{B8809DE3-0F1D-442A-8935-B40AD580864B}"/>
              </a:ext>
            </a:extLst>
          </p:cNvPr>
          <p:cNvSpPr/>
          <p:nvPr/>
        </p:nvSpPr>
        <p:spPr>
          <a:xfrm>
            <a:off x="11562237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2" name="オブジェクト 6" descr="青色の長方形">
            <a:extLst>
              <a:ext uri="{FF2B5EF4-FFF2-40B4-BE49-F238E27FC236}">
                <a16:creationId xmlns:a16="http://schemas.microsoft.com/office/drawing/2014/main" id="{882E2F92-EB16-4B55-B49A-3C6AB7B2BF30}"/>
              </a:ext>
            </a:extLst>
          </p:cNvPr>
          <p:cNvSpPr/>
          <p:nvPr/>
        </p:nvSpPr>
        <p:spPr>
          <a:xfrm>
            <a:off x="911225" y="836613"/>
            <a:ext cx="5184775" cy="5184775"/>
          </a:xfrm>
          <a:custGeom>
            <a:avLst/>
            <a:gdLst/>
            <a:ahLst/>
            <a:cxnLst/>
            <a:rect l="l" t="t" r="r" b="b"/>
            <a:pathLst>
              <a:path w="6689725" h="3528060">
                <a:moveTo>
                  <a:pt x="0" y="3527996"/>
                </a:moveTo>
                <a:lnTo>
                  <a:pt x="6689648" y="3527996"/>
                </a:lnTo>
                <a:lnTo>
                  <a:pt x="6689648" y="0"/>
                </a:lnTo>
                <a:lnTo>
                  <a:pt x="0" y="0"/>
                </a:lnTo>
                <a:lnTo>
                  <a:pt x="0" y="3527996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タイトル 2">
            <a:extLst>
              <a:ext uri="{FF2B5EF4-FFF2-40B4-BE49-F238E27FC236}">
                <a16:creationId xmlns:a16="http://schemas.microsoft.com/office/drawing/2014/main" id="{302303BC-9A39-470F-8733-A268BC16B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9723" y="1900048"/>
            <a:ext cx="4770591" cy="646604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3000" dirty="0">
                <a:solidFill>
                  <a:schemeClr val="bg1"/>
                </a:solidFill>
              </a:rPr>
              <a:t>提供服務</a:t>
            </a:r>
            <a:endParaRPr lang="ja-JP" altLang="en-US" sz="3000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3C936ED-4D5A-4897-BFCD-65082B328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072476" y="2875186"/>
            <a:ext cx="4057961" cy="1431234"/>
          </a:xfrm>
        </p:spPr>
        <p:txBody>
          <a:bodyPr rtlCol="0"/>
          <a:lstStyle/>
          <a:p>
            <a:pPr rtl="0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Lorem ipsum dolor 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7C2D5CA-E2DA-4224-B2BC-C872D2EF6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837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n-US" altLang="ja-JP" i="0" smtClean="0"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fld>
            <a:endParaRPr lang="ja-JP" altLang="en-US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" name="図プレースホルダー 27" descr="チェック アイコン">
            <a:extLst>
              <a:ext uri="{FF2B5EF4-FFF2-40B4-BE49-F238E27FC236}">
                <a16:creationId xmlns:a16="http://schemas.microsoft.com/office/drawing/2014/main" id="{3CDD98F8-113E-4FB2-A33D-039AFCD9C22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2708434"/>
            <a:ext cx="720000" cy="720000"/>
          </a:xfrm>
        </p:spPr>
      </p:pic>
      <p:pic>
        <p:nvPicPr>
          <p:cNvPr id="30" name="図プレースホルダー 29" descr="チェック アイコン">
            <a:extLst>
              <a:ext uri="{FF2B5EF4-FFF2-40B4-BE49-F238E27FC236}">
                <a16:creationId xmlns:a16="http://schemas.microsoft.com/office/drawing/2014/main" id="{3CFFE792-5644-4DB8-9A25-D855F9B155E1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3483770"/>
            <a:ext cx="720000" cy="719999"/>
          </a:xfrm>
        </p:spPr>
      </p:pic>
      <p:sp>
        <p:nvSpPr>
          <p:cNvPr id="18" name="テキスト プレースホルダー 17">
            <a:extLst>
              <a:ext uri="{FF2B5EF4-FFF2-40B4-BE49-F238E27FC236}">
                <a16:creationId xmlns:a16="http://schemas.microsoft.com/office/drawing/2014/main" id="{C3A22FC4-1B49-46F9-A55E-33AACF2DEBBB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2072475" y="3638054"/>
            <a:ext cx="4057961" cy="472239"/>
          </a:xfrm>
        </p:spPr>
        <p:txBody>
          <a:bodyPr rtlCol="0"/>
          <a:lstStyle/>
          <a:p>
            <a:pPr rtl="0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Lorem ipsum dolor </a:t>
            </a:r>
          </a:p>
        </p:txBody>
      </p:sp>
      <p:pic>
        <p:nvPicPr>
          <p:cNvPr id="32" name="図プレースホルダー 31" descr="チェック アイコン">
            <a:extLst>
              <a:ext uri="{FF2B5EF4-FFF2-40B4-BE49-F238E27FC236}">
                <a16:creationId xmlns:a16="http://schemas.microsoft.com/office/drawing/2014/main" id="{A80E0D18-9ED0-4449-BE73-35CBF01D1A4D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5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9726" y="4259105"/>
            <a:ext cx="720000" cy="719999"/>
          </a:xfrm>
        </p:spPr>
      </p:pic>
      <p:sp>
        <p:nvSpPr>
          <p:cNvPr id="20" name="テキスト プレースホルダー 19">
            <a:extLst>
              <a:ext uri="{FF2B5EF4-FFF2-40B4-BE49-F238E27FC236}">
                <a16:creationId xmlns:a16="http://schemas.microsoft.com/office/drawing/2014/main" id="{53C06E93-5E4C-46CA-9FB4-1640A2DC1748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2072475" y="4433825"/>
            <a:ext cx="4057961" cy="402241"/>
          </a:xfrm>
        </p:spPr>
        <p:txBody>
          <a:bodyPr rtlCol="0"/>
          <a:lstStyle/>
          <a:p>
            <a:pPr rtl="0"/>
            <a:r>
              <a:rPr lang="en-US" altLang="ja-JP" b="1" dirty="0">
                <a:latin typeface="Meiryo UI" panose="020B0604030504040204" pitchFamily="50" charset="-128"/>
                <a:ea typeface="Meiryo UI" panose="020B0604030504040204" pitchFamily="50" charset="-128"/>
              </a:rPr>
              <a:t>Lorem ipsum dolor </a:t>
            </a:r>
          </a:p>
        </p:txBody>
      </p:sp>
      <p:sp>
        <p:nvSpPr>
          <p:cNvPr id="15" name="オブジェクト 27" descr="ベージュの長方形">
            <a:extLst>
              <a:ext uri="{FF2B5EF4-FFF2-40B4-BE49-F238E27FC236}">
                <a16:creationId xmlns:a16="http://schemas.microsoft.com/office/drawing/2014/main" id="{C5B67D68-F2A3-48A2-B2A0-C9DF8BA55D80}"/>
              </a:ext>
            </a:extLst>
          </p:cNvPr>
          <p:cNvSpPr/>
          <p:nvPr/>
        </p:nvSpPr>
        <p:spPr>
          <a:xfrm flipV="1">
            <a:off x="1498647" y="2395266"/>
            <a:ext cx="2016000" cy="75489"/>
          </a:xfrm>
          <a:custGeom>
            <a:avLst/>
            <a:gdLst/>
            <a:ahLst/>
            <a:cxnLst/>
            <a:rect l="l" t="t" r="r" b="b"/>
            <a:pathLst>
              <a:path w="2501265">
                <a:moveTo>
                  <a:pt x="0" y="0"/>
                </a:moveTo>
                <a:lnTo>
                  <a:pt x="2500883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4039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>
            <a:extLst>
              <a:ext uri="{FF2B5EF4-FFF2-40B4-BE49-F238E27FC236}">
                <a16:creationId xmlns:a16="http://schemas.microsoft.com/office/drawing/2014/main" id="{2C750891-B331-46E3-89A1-0996C3679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/>
              <a:t>預估營收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6EC5A228-0BB3-460B-97CB-3667DC4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837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n-US" altLang="ja-JP" i="0" smtClean="0">
                <a:latin typeface="Meiryo UI" panose="020B0604030504040204" pitchFamily="50" charset="-128"/>
                <a:ea typeface="Meiryo UI" panose="020B0604030504040204" pitchFamily="50" charset="-128"/>
              </a:rPr>
              <a:t>4</a:t>
            </a:fld>
            <a:endParaRPr lang="ja-JP" altLang="en-US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オブジェクト 18" descr="ベージュの長方形">
            <a:extLst>
              <a:ext uri="{FF2B5EF4-FFF2-40B4-BE49-F238E27FC236}">
                <a16:creationId xmlns:a16="http://schemas.microsoft.com/office/drawing/2014/main" id="{31A1F953-41C3-4B9E-9EA3-26087E184E71}"/>
              </a:ext>
            </a:extLst>
          </p:cNvPr>
          <p:cNvSpPr/>
          <p:nvPr/>
        </p:nvSpPr>
        <p:spPr>
          <a:xfrm>
            <a:off x="921616" y="1337303"/>
            <a:ext cx="1622079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9" name="コンテンツ プレースホルダー 7">
            <a:extLst>
              <a:ext uri="{FF2B5EF4-FFF2-40B4-BE49-F238E27FC236}">
                <a16:creationId xmlns:a16="http://schemas.microsoft.com/office/drawing/2014/main" id="{7CEA469E-1569-405A-8AC4-983D41DB66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8855468"/>
              </p:ext>
            </p:extLst>
          </p:nvPr>
        </p:nvGraphicFramePr>
        <p:xfrm>
          <a:off x="1770185" y="1702055"/>
          <a:ext cx="850252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85863">
                  <a:extLst>
                    <a:ext uri="{9D8B030D-6E8A-4147-A177-3AD203B41FA5}">
                      <a16:colId xmlns:a16="http://schemas.microsoft.com/office/drawing/2014/main" val="2120316286"/>
                    </a:ext>
                  </a:extLst>
                </a:gridCol>
                <a:gridCol w="1672221">
                  <a:extLst>
                    <a:ext uri="{9D8B030D-6E8A-4147-A177-3AD203B41FA5}">
                      <a16:colId xmlns:a16="http://schemas.microsoft.com/office/drawing/2014/main" val="3254578854"/>
                    </a:ext>
                  </a:extLst>
                </a:gridCol>
                <a:gridCol w="1672221">
                  <a:extLst>
                    <a:ext uri="{9D8B030D-6E8A-4147-A177-3AD203B41FA5}">
                      <a16:colId xmlns:a16="http://schemas.microsoft.com/office/drawing/2014/main" val="2480324120"/>
                    </a:ext>
                  </a:extLst>
                </a:gridCol>
                <a:gridCol w="1672221">
                  <a:extLst>
                    <a:ext uri="{9D8B030D-6E8A-4147-A177-3AD203B41FA5}">
                      <a16:colId xmlns:a16="http://schemas.microsoft.com/office/drawing/2014/main" val="30003764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zh-TW" altLang="en-US" sz="1400" b="1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３年內預估營收概要</a:t>
                      </a:r>
                      <a:endParaRPr lang="ja-JP" altLang="en-U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altLang="ja-JP" sz="1400" b="1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 </a:t>
                      </a:r>
                      <a:r>
                        <a:rPr lang="ja-JP" altLang="en-US" sz="1400" b="1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  <a:endParaRPr lang="ja-JP" altLang="en-U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altLang="ja-JP" sz="1400" b="1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 </a:t>
                      </a:r>
                      <a:r>
                        <a:rPr lang="ja-JP" altLang="en-US" sz="1400" b="1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  <a:endParaRPr lang="ja-JP" altLang="en-U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lang="en-US" altLang="ja-JP" sz="1400" b="1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3 </a:t>
                      </a:r>
                      <a:r>
                        <a:rPr lang="ja-JP" altLang="en-US" sz="1400" b="1" noProof="0" dirty="0">
                          <a:solidFill>
                            <a:schemeClr val="bg2">
                              <a:lumMod val="20000"/>
                              <a:lumOff val="8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  <a:endParaRPr lang="ja-JP" altLang="en-US" sz="1400" noProof="0" dirty="0">
                        <a:solidFill>
                          <a:schemeClr val="bg2">
                            <a:lumMod val="20000"/>
                            <a:lumOff val="8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21042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41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合計營收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702,000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400,000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415"/>
                        </a:spcBef>
                      </a:pP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500,000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11273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COGS</a:t>
                      </a:r>
                      <a:r>
                        <a:rPr lang="zh-TW" altLang="en-US" sz="1200" spc="-5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合計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212,000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222,600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233,730</a:t>
                      </a:r>
                      <a:endParaRPr lang="ja-JP" altLang="en-US" sz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3928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79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zh-TW" altLang="en-US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淨利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505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490,000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3220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549,600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367665" rtl="0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lang="en-US" altLang="ja-JP" sz="1200" b="1" spc="-5" noProof="0" dirty="0">
                          <a:solidFill>
                            <a:schemeClr val="tx1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615,690</a:t>
                      </a:r>
                      <a:endParaRPr lang="ja-JP" altLang="en-US" sz="1200" noProof="0" dirty="0">
                        <a:solidFill>
                          <a:schemeClr val="tx1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066630"/>
                  </a:ext>
                </a:extLst>
              </a:tr>
            </a:tbl>
          </a:graphicData>
        </a:graphic>
      </p:graphicFrame>
      <p:graphicFrame>
        <p:nvGraphicFramePr>
          <p:cNvPr id="10" name="コンテンツ プレースホルダー 10" descr="グラフ">
            <a:extLst>
              <a:ext uri="{FF2B5EF4-FFF2-40B4-BE49-F238E27FC236}">
                <a16:creationId xmlns:a16="http://schemas.microsoft.com/office/drawing/2014/main" id="{966664D9-B4E6-4F18-9AED-A2C875BEE6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3609572"/>
              </p:ext>
            </p:extLst>
          </p:nvPr>
        </p:nvGraphicFramePr>
        <p:xfrm>
          <a:off x="1712129" y="3429000"/>
          <a:ext cx="8752671" cy="2807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177335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版面配置區 6" descr="一張含有 山, 天空, 大自然, 室外 的圖片&#10;&#10;自動產生的描述">
            <a:extLst>
              <a:ext uri="{FF2B5EF4-FFF2-40B4-BE49-F238E27FC236}">
                <a16:creationId xmlns:a16="http://schemas.microsoft.com/office/drawing/2014/main" id="{A2D88EC7-1592-46C5-B665-F40E754680A2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5" name="オブジェクト 3" descr="青色の長方形">
            <a:extLst>
              <a:ext uri="{FF2B5EF4-FFF2-40B4-BE49-F238E27FC236}">
                <a16:creationId xmlns:a16="http://schemas.microsoft.com/office/drawing/2014/main" id="{9206F938-D64B-410D-BE2D-847D78F81E42}"/>
              </a:ext>
            </a:extLst>
          </p:cNvPr>
          <p:cNvSpPr/>
          <p:nvPr/>
        </p:nvSpPr>
        <p:spPr>
          <a:xfrm>
            <a:off x="1200" y="0"/>
            <a:ext cx="12190800" cy="6858000"/>
          </a:xfrm>
          <a:custGeom>
            <a:avLst/>
            <a:gdLst/>
            <a:ahLst/>
            <a:cxnLst/>
            <a:rect l="l" t="t" r="r" b="b"/>
            <a:pathLst>
              <a:path w="12189460" h="6858000">
                <a:moveTo>
                  <a:pt x="0" y="6858000"/>
                </a:moveTo>
                <a:lnTo>
                  <a:pt x="12188952" y="6858000"/>
                </a:lnTo>
                <a:lnTo>
                  <a:pt x="12188952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>
              <a:alpha val="69999"/>
            </a:schemeClr>
          </a:solidFill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8" name="円/楕円 47" descr="ベージュの円/楕円">
            <a:extLst>
              <a:ext uri="{FF2B5EF4-FFF2-40B4-BE49-F238E27FC236}">
                <a16:creationId xmlns:a16="http://schemas.microsoft.com/office/drawing/2014/main" id="{7799BEE8-A94D-443E-9846-2D1F32C57944}"/>
              </a:ext>
            </a:extLst>
          </p:cNvPr>
          <p:cNvSpPr/>
          <p:nvPr/>
        </p:nvSpPr>
        <p:spPr>
          <a:xfrm>
            <a:off x="11560211" y="6227432"/>
            <a:ext cx="266400" cy="2664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sz="1600" dirty="0">
              <a:solidFill>
                <a:srgbClr val="40404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0558CBCC-46BE-4654-9B01-07B35CF17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solidFill>
                  <a:schemeClr val="bg1"/>
                </a:solidFill>
              </a:rPr>
              <a:t>團隊</a:t>
            </a:r>
            <a:endParaRPr lang="ja-JP" altLang="en-US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6" name="長方形 25" descr="青色の長方形">
            <a:extLst>
              <a:ext uri="{FF2B5EF4-FFF2-40B4-BE49-F238E27FC236}">
                <a16:creationId xmlns:a16="http://schemas.microsoft.com/office/drawing/2014/main" id="{B743B096-6BB3-4330-9D5B-22EEBAF87BEE}"/>
              </a:ext>
            </a:extLst>
          </p:cNvPr>
          <p:cNvSpPr/>
          <p:nvPr/>
        </p:nvSpPr>
        <p:spPr>
          <a:xfrm>
            <a:off x="0" y="2770632"/>
            <a:ext cx="12192000" cy="13167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9" name="長方形 28" descr="ベージュの円">
            <a:extLst>
              <a:ext uri="{FF2B5EF4-FFF2-40B4-BE49-F238E27FC236}">
                <a16:creationId xmlns:a16="http://schemas.microsoft.com/office/drawing/2014/main" id="{23AE393F-46ED-4451-AACA-7EC20B0EE16F}"/>
              </a:ext>
            </a:extLst>
          </p:cNvPr>
          <p:cNvSpPr/>
          <p:nvPr/>
        </p:nvSpPr>
        <p:spPr>
          <a:xfrm>
            <a:off x="4111752" y="1544325"/>
            <a:ext cx="3968496" cy="3967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7" name="長方形 26" descr="青色の円">
            <a:extLst>
              <a:ext uri="{FF2B5EF4-FFF2-40B4-BE49-F238E27FC236}">
                <a16:creationId xmlns:a16="http://schemas.microsoft.com/office/drawing/2014/main" id="{48354ED0-9392-4301-B2D6-A5335876F77D}"/>
              </a:ext>
            </a:extLst>
          </p:cNvPr>
          <p:cNvSpPr/>
          <p:nvPr/>
        </p:nvSpPr>
        <p:spPr>
          <a:xfrm>
            <a:off x="1382038" y="2004364"/>
            <a:ext cx="2843784" cy="2843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長方形 27" descr="青色の円">
            <a:extLst>
              <a:ext uri="{FF2B5EF4-FFF2-40B4-BE49-F238E27FC236}">
                <a16:creationId xmlns:a16="http://schemas.microsoft.com/office/drawing/2014/main" id="{0AD89AAC-7A26-4BF6-8BF7-D301C467BE24}"/>
              </a:ext>
            </a:extLst>
          </p:cNvPr>
          <p:cNvSpPr/>
          <p:nvPr/>
        </p:nvSpPr>
        <p:spPr>
          <a:xfrm>
            <a:off x="7938465" y="1981199"/>
            <a:ext cx="2843784" cy="284378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" name="テキスト プレースホルダー 41">
            <a:extLst>
              <a:ext uri="{FF2B5EF4-FFF2-40B4-BE49-F238E27FC236}">
                <a16:creationId xmlns:a16="http://schemas.microsoft.com/office/drawing/2014/main" id="{D70BF709-D6E1-4AFF-A538-E9F7D1A452C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>
            <a:normAutofit lnSpcReduction="10000"/>
          </a:bodyPr>
          <a:lstStyle/>
          <a:p>
            <a:pPr>
              <a:lnSpc>
                <a:spcPct val="114000"/>
              </a:lnSpc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August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Bergquist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>
              <a:lnSpc>
                <a:spcPct val="114000"/>
              </a:lnSpc>
            </a:pPr>
            <a:r>
              <a:rPr lang="zh-TW" altLang="en-US" dirty="0"/>
              <a:t>經理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テキスト プレースホルダー 42">
            <a:extLst>
              <a:ext uri="{FF2B5EF4-FFF2-40B4-BE49-F238E27FC236}">
                <a16:creationId xmlns:a16="http://schemas.microsoft.com/office/drawing/2014/main" id="{8CE3A891-B3D6-4B07-A0B9-8F86A9EE588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>
            <a:noAutofit/>
          </a:bodyPr>
          <a:lstStyle/>
          <a:p>
            <a:pPr rtl="0">
              <a:lnSpc>
                <a:spcPct val="114000"/>
              </a:lnSpc>
              <a:spcBef>
                <a:spcPts val="0"/>
              </a:spcBef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Victoria </a:t>
            </a:r>
            <a:r>
              <a:rPr lang="en-US" altLang="ja-JP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Lindqvist</a:t>
            </a:r>
            <a:endParaRPr lang="en-US" altLang="ja-JP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rtl="0">
              <a:lnSpc>
                <a:spcPct val="114000"/>
              </a:lnSpc>
              <a:spcBef>
                <a:spcPts val="0"/>
              </a:spcBef>
            </a:pPr>
            <a:r>
              <a:rPr lang="zh-TW" altLang="en-US" dirty="0"/>
              <a:t>持有者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テキスト プレースホルダー 43">
            <a:extLst>
              <a:ext uri="{FF2B5EF4-FFF2-40B4-BE49-F238E27FC236}">
                <a16:creationId xmlns:a16="http://schemas.microsoft.com/office/drawing/2014/main" id="{C7D8CB18-31C2-421A-B086-BCC239E2F5A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>
            <a:normAutofit lnSpcReduction="10000"/>
          </a:bodyPr>
          <a:lstStyle/>
          <a:p>
            <a:pPr rtl="0">
              <a:lnSpc>
                <a:spcPct val="114000"/>
              </a:lnSpc>
            </a:pPr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Allan Mattson</a:t>
            </a:r>
          </a:p>
          <a:p>
            <a:pPr rtl="0">
              <a:lnSpc>
                <a:spcPct val="114000"/>
              </a:lnSpc>
            </a:pPr>
            <a:r>
              <a:rPr lang="zh-TW" altLang="en-US" dirty="0"/>
              <a:t>承辦人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オブジェクト 6" descr="ベージュの長方形">
            <a:extLst>
              <a:ext uri="{FF2B5EF4-FFF2-40B4-BE49-F238E27FC236}">
                <a16:creationId xmlns:a16="http://schemas.microsoft.com/office/drawing/2014/main" id="{E67B2D0F-2920-4165-BC82-05237362DABB}"/>
              </a:ext>
            </a:extLst>
          </p:cNvPr>
          <p:cNvSpPr/>
          <p:nvPr/>
        </p:nvSpPr>
        <p:spPr>
          <a:xfrm>
            <a:off x="936234" y="1332833"/>
            <a:ext cx="1019026" cy="45719"/>
          </a:xfrm>
          <a:custGeom>
            <a:avLst/>
            <a:gdLst/>
            <a:ahLst/>
            <a:cxnLst/>
            <a:rect l="l" t="t" r="r" b="b"/>
            <a:pathLst>
              <a:path w="1934210">
                <a:moveTo>
                  <a:pt x="0" y="0"/>
                </a:moveTo>
                <a:lnTo>
                  <a:pt x="193360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1CE755E-A3DE-48FA-953D-4B2CFF013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0303" y="6113138"/>
            <a:ext cx="409212" cy="481930"/>
          </a:xfrm>
        </p:spPr>
        <p:txBody>
          <a:bodyPr rtlCol="0"/>
          <a:lstStyle/>
          <a:p>
            <a:pPr rtl="0"/>
            <a:fld id="{82EE24B5-652C-4DB5-B7C3-B5BBEC1280B1}" type="slidenum">
              <a:rPr lang="en-US" altLang="ja-JP" i="0" smtClean="0">
                <a:latin typeface="Meiryo UI" panose="020B0604030504040204" pitchFamily="50" charset="-128"/>
                <a:ea typeface="Meiryo UI" panose="020B0604030504040204" pitchFamily="50" charset="-128"/>
              </a:rPr>
              <a:pPr rtl="0"/>
              <a:t>5</a:t>
            </a:fld>
            <a:endParaRPr lang="ja-JP" altLang="en-US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圖片版面配置區 4">
            <a:extLst>
              <a:ext uri="{FF2B5EF4-FFF2-40B4-BE49-F238E27FC236}">
                <a16:creationId xmlns:a16="http://schemas.microsoft.com/office/drawing/2014/main" id="{04CE0B6B-1F58-3105-D7FD-16770C8FBFD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圖片版面配置區 7">
            <a:extLst>
              <a:ext uri="{FF2B5EF4-FFF2-40B4-BE49-F238E27FC236}">
                <a16:creationId xmlns:a16="http://schemas.microsoft.com/office/drawing/2014/main" id="{F7A4064A-A44D-D830-DDB2-89975D76CCEA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0" name="圖片版面配置區 9">
            <a:extLst>
              <a:ext uri="{FF2B5EF4-FFF2-40B4-BE49-F238E27FC236}">
                <a16:creationId xmlns:a16="http://schemas.microsoft.com/office/drawing/2014/main" id="{80447516-6A4D-6DD0-C446-58E18EBA067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5904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8E1BE2-A8BA-40A1-94C4-CC37ABD68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547" y="365125"/>
            <a:ext cx="10515600" cy="1325563"/>
          </a:xfrm>
        </p:spPr>
        <p:txBody>
          <a:bodyPr rtlCol="0"/>
          <a:lstStyle/>
          <a:p>
            <a:pPr rtl="0"/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營業比率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FF7B0A5E-05B1-4C81-8D88-D3E44FA21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9825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n-US" altLang="ja-JP" i="0" smtClean="0">
                <a:latin typeface="Meiryo UI" panose="020B0604030504040204" pitchFamily="50" charset="-128"/>
                <a:ea typeface="Meiryo UI" panose="020B0604030504040204" pitchFamily="50" charset="-128"/>
              </a:rPr>
              <a:t>6</a:t>
            </a:fld>
            <a:endParaRPr lang="ja-JP" altLang="en-US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4" name="コンテンツ プレースホルダー 21" descr="表">
            <a:extLst>
              <a:ext uri="{FF2B5EF4-FFF2-40B4-BE49-F238E27FC236}">
                <a16:creationId xmlns:a16="http://schemas.microsoft.com/office/drawing/2014/main" id="{8C240FE2-B6B6-4F39-91DF-8F6E52898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6740236"/>
              </p:ext>
            </p:extLst>
          </p:nvPr>
        </p:nvGraphicFramePr>
        <p:xfrm>
          <a:off x="912342" y="1825625"/>
          <a:ext cx="507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000">
                  <a:extLst>
                    <a:ext uri="{9D8B030D-6E8A-4147-A177-3AD203B41FA5}">
                      <a16:colId xmlns:a16="http://schemas.microsoft.com/office/drawing/2014/main" val="2726345775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543582451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402657033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3169786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財務比率</a:t>
                      </a:r>
                      <a:endParaRPr lang="ja-JP" altLang="en-US" sz="1400" b="1" kern="1200" noProof="0" dirty="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 </a:t>
                      </a:r>
                      <a:r>
                        <a:rPr lang="ja-JP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ja-JP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 </a:t>
                      </a:r>
                      <a:r>
                        <a:rPr lang="ja-JP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ja-JP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3 </a:t>
                      </a:r>
                      <a:r>
                        <a:rPr lang="ja-JP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960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6800" rtl="0"/>
                      <a:r>
                        <a:rPr lang="zh-TW" altLang="en-US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利益率</a:t>
                      </a:r>
                      <a:endParaRPr lang="ja-JP" altLang="en-US" sz="1050" b="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Lato" panose="020F0502020204030203" pitchFamily="34" charset="0"/>
                      </a:endParaRP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12.07%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14.95%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17.66%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5436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資產負債比率</a:t>
                      </a:r>
                      <a:endParaRPr lang="ja-JP" altLang="en-US" sz="1050" b="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Lato" panose="020F0502020204030203" pitchFamily="34" charset="0"/>
                      </a:endParaRP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2.83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4.24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7.44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4393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自有資本綠</a:t>
                      </a:r>
                      <a:endParaRPr lang="ja-JP" altLang="en-US" sz="1050" b="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Lato" panose="020F0502020204030203" pitchFamily="34" charset="0"/>
                      </a:endParaRP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1.83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3.24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6.44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092495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資產資本比率</a:t>
                      </a:r>
                      <a:endParaRPr lang="ja-JP" altLang="en-US" sz="1050" b="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Lato" panose="020F0502020204030203" pitchFamily="34" charset="0"/>
                      </a:endParaRPr>
                    </a:p>
                  </a:txBody>
                  <a:tcPr marL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1.55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1.31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rtl="0"/>
                      <a:r>
                        <a:rPr lang="en-US" altLang="ja-JP" sz="1050" b="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Lato" panose="020F0502020204030203" pitchFamily="34" charset="0"/>
                        </a:rPr>
                        <a:t>1.16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2719946"/>
                  </a:ext>
                </a:extLst>
              </a:tr>
            </a:tbl>
          </a:graphicData>
        </a:graphic>
      </p:graphicFrame>
      <p:sp>
        <p:nvSpPr>
          <p:cNvPr id="5" name="オブジェクト 18" descr="ベージュの長方形">
            <a:extLst>
              <a:ext uri="{FF2B5EF4-FFF2-40B4-BE49-F238E27FC236}">
                <a16:creationId xmlns:a16="http://schemas.microsoft.com/office/drawing/2014/main" id="{2A80C383-7931-469D-823B-F6CD1CFAB9FF}"/>
              </a:ext>
            </a:extLst>
          </p:cNvPr>
          <p:cNvSpPr/>
          <p:nvPr/>
        </p:nvSpPr>
        <p:spPr>
          <a:xfrm>
            <a:off x="910558" y="1331842"/>
            <a:ext cx="2503851" cy="45719"/>
          </a:xfrm>
          <a:custGeom>
            <a:avLst/>
            <a:gdLst/>
            <a:ahLst/>
            <a:cxnLst/>
            <a:rect l="l" t="t" r="r" b="b"/>
            <a:pathLst>
              <a:path w="3218815">
                <a:moveTo>
                  <a:pt x="0" y="0"/>
                </a:moveTo>
                <a:lnTo>
                  <a:pt x="3218395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aphicFrame>
        <p:nvGraphicFramePr>
          <p:cNvPr id="6" name="コンテンツ プレースホルダー 20" descr="表">
            <a:extLst>
              <a:ext uri="{FF2B5EF4-FFF2-40B4-BE49-F238E27FC236}">
                <a16:creationId xmlns:a16="http://schemas.microsoft.com/office/drawing/2014/main" id="{5E0CC083-1B7E-481A-87A3-DA63BF3457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6836994"/>
              </p:ext>
            </p:extLst>
          </p:nvPr>
        </p:nvGraphicFramePr>
        <p:xfrm>
          <a:off x="868830" y="3792538"/>
          <a:ext cx="10512000" cy="2384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コンテンツ プレースホルダー 21" descr="表">
            <a:extLst>
              <a:ext uri="{FF2B5EF4-FFF2-40B4-BE49-F238E27FC236}">
                <a16:creationId xmlns:a16="http://schemas.microsoft.com/office/drawing/2014/main" id="{C0EAC488-5543-44B6-B242-BD10A9728D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336163"/>
              </p:ext>
            </p:extLst>
          </p:nvPr>
        </p:nvGraphicFramePr>
        <p:xfrm>
          <a:off x="6243997" y="1825625"/>
          <a:ext cx="5065667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1667">
                  <a:extLst>
                    <a:ext uri="{9D8B030D-6E8A-4147-A177-3AD203B41FA5}">
                      <a16:colId xmlns:a16="http://schemas.microsoft.com/office/drawing/2014/main" val="134392601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2862800608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1641632032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78448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zh-TW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流動性比率</a:t>
                      </a:r>
                      <a:endParaRPr lang="ja-JP" altLang="en-US" sz="1400" b="1" kern="1200" noProof="0" dirty="0">
                        <a:solidFill>
                          <a:srgbClr val="FFFFFF"/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Arial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7965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1 </a:t>
                      </a:r>
                      <a:r>
                        <a:rPr lang="ja-JP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ja-JP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2 </a:t>
                      </a:r>
                      <a:r>
                        <a:rPr lang="ja-JP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22796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en-US" altLang="ja-JP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3 </a:t>
                      </a:r>
                      <a:r>
                        <a:rPr lang="ja-JP" altLang="en-US" sz="1400" b="1" kern="1200" noProof="0" dirty="0">
                          <a:solidFill>
                            <a:srgbClr val="FFFFFF"/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Arial"/>
                        </a:rPr>
                        <a:t>年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3960374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zh-TW" altLang="en-US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精密的檢查</a:t>
                      </a:r>
                      <a:endParaRPr lang="ja-JP" altLang="en-US" sz="1050" b="0" kern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en-US" altLang="ja-JP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2.34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en-US" altLang="ja-JP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3.66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en-US" altLang="ja-JP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</a:rPr>
                        <a:t>6.67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4543603"/>
                  </a:ext>
                </a:extLst>
              </a:tr>
              <a:tr h="741680"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zh-TW" altLang="en-US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現金資產比率</a:t>
                      </a:r>
                      <a:endParaRPr lang="ja-JP" altLang="en-US" sz="1050" b="0" kern="1200" noProof="0" dirty="0">
                        <a:solidFill>
                          <a:schemeClr val="tx2">
                            <a:alpha val="70000"/>
                          </a:schemeClr>
                        </a:solidFill>
                        <a:latin typeface="Meiryo UI" panose="020B0604030504040204" pitchFamily="50" charset="-128"/>
                        <a:ea typeface="Meiryo UI" panose="020B0604030504040204" pitchFamily="50" charset="-128"/>
                        <a:cs typeface="+mn-cs"/>
                      </a:endParaRP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en-US" altLang="ja-JP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0.83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en-US" altLang="ja-JP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0.86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6800" algn="l" defTabSz="914400" rtl="0" eaLnBrk="1" latinLnBrk="0" hangingPunct="1"/>
                      <a:r>
                        <a:rPr lang="en-US" altLang="ja-JP" sz="1050" b="0" kern="1200" noProof="0" dirty="0">
                          <a:solidFill>
                            <a:schemeClr val="tx2">
                              <a:alpha val="70000"/>
                            </a:schemeClr>
                          </a:solidFill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+mn-cs"/>
                        </a:rPr>
                        <a:t>0.90</a:t>
                      </a:r>
                    </a:p>
                  </a:txBody>
                  <a:tcPr marL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2495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6056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5F54379-12DC-488A-96E2-264D244A3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587" y="438224"/>
            <a:ext cx="3932237" cy="1302111"/>
          </a:xfrm>
        </p:spPr>
        <p:txBody>
          <a:bodyPr rtlCol="0"/>
          <a:lstStyle/>
          <a:p>
            <a:pPr rtl="0"/>
            <a:r>
              <a:rPr lang="zh-TW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競爭企業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8397F9A-0355-4091-BDD7-5C578348C1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6601" y="1533844"/>
            <a:ext cx="4505012" cy="1431234"/>
          </a:xfrm>
        </p:spPr>
        <p:txBody>
          <a:bodyPr rtlCol="0">
            <a:normAutofit/>
          </a:bodyPr>
          <a:lstStyle/>
          <a:p>
            <a:pPr rtl="0">
              <a:lnSpc>
                <a:spcPct val="110000"/>
              </a:lnSpc>
              <a:spcBef>
                <a:spcPts val="400"/>
              </a:spcBef>
            </a:pPr>
            <a:r>
              <a:rPr lang="zh-TW" altLang="en-US" sz="2200" b="1" dirty="0">
                <a:solidFill>
                  <a:schemeClr val="bg1"/>
                </a:solidFill>
              </a:rPr>
              <a:t>標題</a:t>
            </a: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</a:p>
          <a:p>
            <a:pPr rtl="0">
              <a:spcBef>
                <a:spcPts val="400"/>
              </a:spcBef>
            </a:pP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Lorem ipsum dolor sit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amet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,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consectetur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adipiscing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elit.Etiam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aliquet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eu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mi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quis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lacinia.Ut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fermentum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 magna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ut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eleifend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. </a:t>
            </a:r>
            <a:endParaRPr lang="ja-JP" altLang="en-US" sz="1500" spc="-15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330DBC9-EEFC-416D-BFAD-DB6D1A9E8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04416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n-US" altLang="ja-JP" i="0" smtClean="0">
                <a:latin typeface="Meiryo UI" panose="020B0604030504040204" pitchFamily="50" charset="-128"/>
                <a:ea typeface="Meiryo UI" panose="020B0604030504040204" pitchFamily="50" charset="-128"/>
              </a:rPr>
              <a:t>7</a:t>
            </a:fld>
            <a:endParaRPr lang="ja-JP" altLang="en-US" i="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" name="テキスト プレースホルダー 7">
            <a:extLst>
              <a:ext uri="{FF2B5EF4-FFF2-40B4-BE49-F238E27FC236}">
                <a16:creationId xmlns:a16="http://schemas.microsoft.com/office/drawing/2014/main" id="{0D9263D0-7B10-45A1-AD9E-D040B170EFE2}"/>
              </a:ext>
            </a:extLst>
          </p:cNvPr>
          <p:cNvSpPr>
            <a:spLocks noGrp="1"/>
          </p:cNvSpPr>
          <p:nvPr>
            <p:ph type="body" sz="half" idx="23"/>
          </p:nvPr>
        </p:nvSpPr>
        <p:spPr>
          <a:xfrm>
            <a:off x="7046600" y="2767447"/>
            <a:ext cx="4422244" cy="1648628"/>
          </a:xfrm>
        </p:spPr>
        <p:txBody>
          <a:bodyPr rtlCol="0">
            <a:normAutofit fontScale="70000" lnSpcReduction="20000"/>
          </a:bodyPr>
          <a:lstStyle/>
          <a:p>
            <a:pPr rtl="0">
              <a:lnSpc>
                <a:spcPct val="130000"/>
              </a:lnSpc>
              <a:spcBef>
                <a:spcPts val="400"/>
              </a:spcBef>
            </a:pPr>
            <a:r>
              <a:rPr lang="zh-TW" altLang="en-US" sz="3100" b="1" dirty="0">
                <a:solidFill>
                  <a:schemeClr val="bg1"/>
                </a:solidFill>
              </a:rPr>
              <a:t>標題</a:t>
            </a:r>
            <a:r>
              <a:rPr lang="ja-JP" altLang="en-US" sz="3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31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2</a:t>
            </a:r>
          </a:p>
          <a:p>
            <a:pPr rtl="0">
              <a:lnSpc>
                <a:spcPct val="110000"/>
              </a:lnSpc>
              <a:spcBef>
                <a:spcPts val="400"/>
              </a:spcBef>
            </a:pP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Lorem ipsum dolor sit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amet</a:t>
            </a: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,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consectetur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adipiscing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elit.Etiam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aliquet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eu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mi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quis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lacinia.Ut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fermentum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 magna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ut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eleifend.Integer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convallis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suscipit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ante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eu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varius.Morbi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 </a:t>
            </a:r>
            <a:r>
              <a:rPr lang="en-US" altLang="ja-JP" sz="22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purus</a:t>
            </a:r>
            <a:r>
              <a:rPr lang="ja-JP" altLang="en-US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2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dolor. </a:t>
            </a:r>
            <a:endParaRPr lang="ja-JP" altLang="en-US" sz="2200" spc="-15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sp>
        <p:nvSpPr>
          <p:cNvPr id="10" name="テキスト プレースホルダー 9">
            <a:extLst>
              <a:ext uri="{FF2B5EF4-FFF2-40B4-BE49-F238E27FC236}">
                <a16:creationId xmlns:a16="http://schemas.microsoft.com/office/drawing/2014/main" id="{9884D43A-F693-45B5-941E-26162517B9A6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7046600" y="4392329"/>
            <a:ext cx="4505012" cy="1912373"/>
          </a:xfrm>
        </p:spPr>
        <p:txBody>
          <a:bodyPr rtlCol="0">
            <a:normAutofit/>
          </a:bodyPr>
          <a:lstStyle/>
          <a:p>
            <a:pPr rtl="0">
              <a:lnSpc>
                <a:spcPct val="110000"/>
              </a:lnSpc>
              <a:spcBef>
                <a:spcPts val="400"/>
              </a:spcBef>
            </a:pPr>
            <a:r>
              <a:rPr lang="zh-TW" altLang="en-US" sz="2200" b="1" dirty="0">
                <a:solidFill>
                  <a:schemeClr val="bg1"/>
                </a:solidFill>
              </a:rPr>
              <a:t>標題</a:t>
            </a:r>
            <a:r>
              <a:rPr lang="ja-JP" altLang="en-US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ja-JP" sz="22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3</a:t>
            </a:r>
          </a:p>
          <a:p>
            <a:pPr rtl="0">
              <a:spcBef>
                <a:spcPts val="400"/>
              </a:spcBef>
            </a:pP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Lorem ipsum dolor sit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amet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,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consectetur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adipiscing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elit.Etiam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aliquet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eu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mi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quis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lacinia.Ut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fermentum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 magna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ut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eleifend.Integer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convallis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suscipit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ante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eu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varius.Morbi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a </a:t>
            </a:r>
            <a:r>
              <a:rPr lang="en-US" altLang="ja-JP" sz="1500" spc="-15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purus</a:t>
            </a:r>
            <a:r>
              <a:rPr lang="ja-JP" altLang="en-US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1500" spc="-15" dirty="0">
                <a:solidFill>
                  <a:schemeClr val="bg2">
                    <a:lumMod val="20000"/>
                    <a:lumOff val="8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dolor. </a:t>
            </a:r>
            <a:endParaRPr lang="ja-JP" altLang="en-US" sz="1500" spc="-15" dirty="0">
              <a:solidFill>
                <a:schemeClr val="bg2">
                  <a:lumMod val="20000"/>
                  <a:lumOff val="8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pic>
        <p:nvPicPr>
          <p:cNvPr id="11" name="図プレースホルダー 14" descr="チェック アイコン">
            <a:extLst>
              <a:ext uri="{FF2B5EF4-FFF2-40B4-BE49-F238E27FC236}">
                <a16:creationId xmlns:a16="http://schemas.microsoft.com/office/drawing/2014/main" id="{380A2BFD-1794-4338-8BAC-66A30B88D033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1478511"/>
            <a:ext cx="576000" cy="576000"/>
          </a:xfrm>
        </p:spPr>
      </p:pic>
      <p:pic>
        <p:nvPicPr>
          <p:cNvPr id="12" name="図プレースホルダー 16" descr="チェック アイコン">
            <a:extLst>
              <a:ext uri="{FF2B5EF4-FFF2-40B4-BE49-F238E27FC236}">
                <a16:creationId xmlns:a16="http://schemas.microsoft.com/office/drawing/2014/main" id="{AC1F4E71-E6F8-490B-A9E9-61DC2025EBEE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2712900"/>
            <a:ext cx="576000" cy="576001"/>
          </a:xfrm>
        </p:spPr>
      </p:pic>
      <p:pic>
        <p:nvPicPr>
          <p:cNvPr id="13" name="図プレースホルダー 18" descr="チェック アイコン">
            <a:extLst>
              <a:ext uri="{FF2B5EF4-FFF2-40B4-BE49-F238E27FC236}">
                <a16:creationId xmlns:a16="http://schemas.microsoft.com/office/drawing/2014/main" id="{138322BF-F85B-4C19-9968-C0582151091B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3" cstate="hq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81239" y="4322877"/>
            <a:ext cx="576000" cy="576001"/>
          </a:xfrm>
        </p:spPr>
      </p:pic>
      <p:sp>
        <p:nvSpPr>
          <p:cNvPr id="14" name="オブジェクト 13" descr="ベージュの長方形">
            <a:extLst>
              <a:ext uri="{FF2B5EF4-FFF2-40B4-BE49-F238E27FC236}">
                <a16:creationId xmlns:a16="http://schemas.microsoft.com/office/drawing/2014/main" id="{FEBB8673-0A72-4C5C-8239-7EF600504010}"/>
              </a:ext>
            </a:extLst>
          </p:cNvPr>
          <p:cNvSpPr/>
          <p:nvPr/>
        </p:nvSpPr>
        <p:spPr>
          <a:xfrm flipV="1">
            <a:off x="905944" y="1740335"/>
            <a:ext cx="1621125" cy="72016"/>
          </a:xfrm>
          <a:custGeom>
            <a:avLst/>
            <a:gdLst/>
            <a:ahLst/>
            <a:cxnLst/>
            <a:rect l="l" t="t" r="r" b="b"/>
            <a:pathLst>
              <a:path w="2694304">
                <a:moveTo>
                  <a:pt x="0" y="0"/>
                </a:moveTo>
                <a:lnTo>
                  <a:pt x="2694127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9" name="圖片版面配置區 8" descr="一張含有 個人, 室內, 膝上型電腦, 坐 的圖片&#10;&#10;自動產生的描述">
            <a:extLst>
              <a:ext uri="{FF2B5EF4-FFF2-40B4-BE49-F238E27FC236}">
                <a16:creationId xmlns:a16="http://schemas.microsoft.com/office/drawing/2014/main" id="{7641848D-AC92-451C-898E-CC8CEA2589A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781223"/>
            <a:ext cx="6040800" cy="2736901"/>
          </a:xfrm>
        </p:spPr>
      </p:pic>
    </p:spTree>
    <p:extLst>
      <p:ext uri="{BB962C8B-B14F-4D97-AF65-F5344CB8AC3E}">
        <p14:creationId xmlns:p14="http://schemas.microsoft.com/office/powerpoint/2010/main" val="20967562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:a16="http://schemas.microsoft.com/office/drawing/2014/main" id="{5A3C3FDE-2F2A-431B-9461-F48EF7C1D13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/>
            <a:stretch>
              <a:fillRect b="-138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id="{D5537408-2125-4CE5-92A7-F7E0FCBA31D0}"/>
              </a:ext>
            </a:extLst>
          </p:cNvPr>
          <p:cNvSpPr txBox="1">
            <a:spLocks/>
          </p:cNvSpPr>
          <p:nvPr/>
        </p:nvSpPr>
        <p:spPr>
          <a:xfrm>
            <a:off x="-1" y="1341439"/>
            <a:ext cx="6348413" cy="4140200"/>
          </a:xfrm>
          <a:prstGeom prst="rect">
            <a:avLst/>
          </a:prstGeom>
          <a:solidFill>
            <a:schemeClr val="accent2"/>
          </a:solidFill>
        </p:spPr>
        <p:txBody>
          <a:bodyPr lIns="1548000" tIns="216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1100"/>
              </a:spcBef>
              <a:buFont typeface="Arial" panose="020B0604020202020204" pitchFamily="34" charset="0"/>
              <a:buNone/>
            </a:pPr>
            <a:r>
              <a:rPr lang="en-US" altLang="ja-JP" sz="2500" b="1" spc="70" dirty="0" err="1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Mirjam</a:t>
            </a:r>
            <a:r>
              <a:rPr lang="ja-JP" altLang="en-US" sz="2500" b="1" spc="7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 </a:t>
            </a:r>
            <a:r>
              <a:rPr lang="en-US" altLang="ja-JP" sz="2500" b="1" spc="7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Nilsson</a:t>
            </a:r>
            <a:endParaRPr lang="ja-JP" altLang="en-US" sz="2500" b="1" spc="70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n-US" altLang="ja-JP" sz="2500" b="1" spc="7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nilsson@example.com</a:t>
            </a:r>
          </a:p>
          <a:p>
            <a:pPr marL="0" marR="5080" indent="0" rtl="0">
              <a:buFont typeface="Arial" panose="020B0604020202020204" pitchFamily="34" charset="0"/>
              <a:buNone/>
            </a:pPr>
            <a:r>
              <a:rPr lang="en-US" altLang="zh-TW" sz="2500" b="1" spc="45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097</a:t>
            </a:r>
            <a:r>
              <a:rPr lang="en-US" altLang="ja-JP" sz="2500" b="1" spc="45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</a:rPr>
              <a:t>-555-0100</a:t>
            </a:r>
            <a:endParaRPr lang="ja-JP" altLang="en-US" sz="2500" b="1" dirty="0">
              <a:solidFill>
                <a:srgbClr val="FFFFFF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  <a:p>
            <a:pPr marL="0" indent="0" rtl="0">
              <a:lnSpc>
                <a:spcPct val="125000"/>
              </a:lnSpc>
              <a:buFont typeface="Arial" panose="020B0604020202020204" pitchFamily="34" charset="0"/>
              <a:buNone/>
            </a:pPr>
            <a:endParaRPr lang="ja-JP" altLang="en-US" sz="2500" b="1" dirty="0">
              <a:solidFill>
                <a:schemeClr val="bg2">
                  <a:alpha val="50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" name="オブジェクト 6" descr="ベージュの長方形">
            <a:extLst>
              <a:ext uri="{FF2B5EF4-FFF2-40B4-BE49-F238E27FC236}">
                <a16:creationId xmlns:a16="http://schemas.microsoft.com/office/drawing/2014/main" id="{B0C70F64-F3E5-413B-AF4F-E15CE944B761}"/>
              </a:ext>
            </a:extLst>
          </p:cNvPr>
          <p:cNvSpPr/>
          <p:nvPr/>
        </p:nvSpPr>
        <p:spPr>
          <a:xfrm>
            <a:off x="947229" y="2894900"/>
            <a:ext cx="5054559" cy="45719"/>
          </a:xfrm>
          <a:custGeom>
            <a:avLst/>
            <a:gdLst/>
            <a:ahLst/>
            <a:cxnLst/>
            <a:rect l="l" t="t" r="r" b="b"/>
            <a:pathLst>
              <a:path w="4206240">
                <a:moveTo>
                  <a:pt x="0" y="0"/>
                </a:moveTo>
                <a:lnTo>
                  <a:pt x="4206240" y="0"/>
                </a:lnTo>
              </a:path>
            </a:pathLst>
          </a:custGeom>
          <a:ln w="54863">
            <a:solidFill>
              <a:schemeClr val="accent1"/>
            </a:solidFill>
          </a:ln>
        </p:spPr>
        <p:txBody>
          <a:bodyPr wrap="square" lIns="0" tIns="0" rIns="0" bIns="0" rtlCol="0"/>
          <a:lstStyle/>
          <a:p>
            <a:pPr rtl="0"/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" name="グラフィック 7" descr="人のアイコン">
            <a:extLst>
              <a:ext uri="{FF2B5EF4-FFF2-40B4-BE49-F238E27FC236}">
                <a16:creationId xmlns:a16="http://schemas.microsoft.com/office/drawing/2014/main" id="{AC7339AD-1A2B-4702-8C29-5CFB6D1BBB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35237" y="3470503"/>
            <a:ext cx="342900" cy="352425"/>
          </a:xfrm>
          <a:prstGeom prst="rect">
            <a:avLst/>
          </a:prstGeom>
        </p:spPr>
      </p:pic>
      <p:pic>
        <p:nvPicPr>
          <p:cNvPr id="9" name="グラフィック 8" descr="メール アイコン">
            <a:extLst>
              <a:ext uri="{FF2B5EF4-FFF2-40B4-BE49-F238E27FC236}">
                <a16:creationId xmlns:a16="http://schemas.microsoft.com/office/drawing/2014/main" id="{DE19364B-D5B6-43E8-B6E4-DC0094FA3C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5237" y="3965704"/>
            <a:ext cx="342900" cy="342900"/>
          </a:xfrm>
          <a:prstGeom prst="rect">
            <a:avLst/>
          </a:prstGeom>
        </p:spPr>
      </p:pic>
      <p:pic>
        <p:nvPicPr>
          <p:cNvPr id="10" name="グラフィック 9" descr="電話アイコン">
            <a:extLst>
              <a:ext uri="{FF2B5EF4-FFF2-40B4-BE49-F238E27FC236}">
                <a16:creationId xmlns:a16="http://schemas.microsoft.com/office/drawing/2014/main" id="{7821267F-71E4-4DA4-8BC7-EB091622077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5237" y="4451380"/>
            <a:ext cx="342900" cy="342900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1BD43A5E-77DF-44FD-800D-158434A3A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1559"/>
            <a:ext cx="5329844" cy="1325563"/>
          </a:xfrm>
        </p:spPr>
        <p:txBody>
          <a:bodyPr rtlCol="0">
            <a:normAutofit/>
          </a:bodyPr>
          <a:lstStyle/>
          <a:p>
            <a:pPr rtl="0"/>
            <a:r>
              <a:rPr lang="zh-TW" altLang="en-US" sz="5000" dirty="0">
                <a:solidFill>
                  <a:schemeClr val="bg1"/>
                </a:solidFill>
              </a:rPr>
              <a:t>感謝聆聽</a:t>
            </a:r>
            <a:endParaRPr lang="ja-JP" altLang="en-US" sz="50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46A72933-982B-4571-A607-41CBE0FF1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989" y="6174902"/>
            <a:ext cx="357116" cy="365125"/>
          </a:xfrm>
        </p:spPr>
        <p:txBody>
          <a:bodyPr rtlCol="0"/>
          <a:lstStyle/>
          <a:p>
            <a:pPr rtl="0"/>
            <a:fld id="{82EE24B5-652C-4DB5-B7C3-B5BBEC1280B1}" type="slidenum">
              <a:rPr lang="en-US" altLang="ja-JP" smtClean="0">
                <a:latin typeface="Meiryo UI" panose="020B0604030504040204" pitchFamily="50" charset="-128"/>
                <a:ea typeface="Meiryo UI" panose="020B0604030504040204" pitchFamily="50" charset="-128"/>
              </a:rPr>
              <a:t>8</a:t>
            </a:fld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6951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ustom 30">
      <a:dk1>
        <a:sysClr val="windowText" lastClr="000000"/>
      </a:dk1>
      <a:lt1>
        <a:sysClr val="window" lastClr="FFFFFF"/>
      </a:lt1>
      <a:dk2>
        <a:srgbClr val="00292E"/>
      </a:dk2>
      <a:lt2>
        <a:srgbClr val="64B2C1"/>
      </a:lt2>
      <a:accent1>
        <a:srgbClr val="F0CDA1"/>
      </a:accent1>
      <a:accent2>
        <a:srgbClr val="107082"/>
      </a:accent2>
      <a:accent3>
        <a:srgbClr val="054854"/>
      </a:accent3>
      <a:accent4>
        <a:srgbClr val="00AEEF"/>
      </a:accent4>
      <a:accent5>
        <a:srgbClr val="F99927"/>
      </a:accent5>
      <a:accent6>
        <a:srgbClr val="EC7216"/>
      </a:accent6>
      <a:hlink>
        <a:srgbClr val="000000"/>
      </a:hlink>
      <a:folHlink>
        <a:srgbClr val="000000"/>
      </a:folHlink>
    </a:clrScheme>
    <a:fontScheme name="Custom 40">
      <a:majorFont>
        <a:latin typeface="Gill Sans MT"/>
        <a:ea typeface=""/>
        <a:cs typeface=""/>
      </a:majorFont>
      <a:minorFont>
        <a:latin typeface="Arial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MB Services Marketing Plan-MO - v10" id="{D2B383F0-A072-4C31-B044-B24E3F36A001}" vid="{7ADDDA98-BED0-41DA-9EE7-E78FA65D87B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8C4D94-5F1F-4024-9E80-B1FE01FD9DD2}">
  <ds:schemaRefs>
    <ds:schemaRef ds:uri="http://purl.org/dc/terms/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CE4EEDA-5BA3-4427-A56C-6A53D35FA2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82F93F9-39AA-4259-A9F8-0B12EC9E6D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SMB Services Marketing Plan-MO - v10</Template>
  <TotalTime>0</TotalTime>
  <Words>396</Words>
  <Application>Microsoft Office PowerPoint</Application>
  <PresentationFormat>寬螢幕</PresentationFormat>
  <Paragraphs>142</Paragraphs>
  <Slides>8</Slides>
  <Notes>8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2" baseType="lpstr">
      <vt:lpstr>Arial </vt:lpstr>
      <vt:lpstr>Meiryo UI</vt:lpstr>
      <vt:lpstr>Arial</vt:lpstr>
      <vt:lpstr>Office テーマ</vt:lpstr>
      <vt:lpstr>PowerPoint 簡報</vt:lpstr>
      <vt:lpstr>市場:Lorem ipsum dolor sit amet</vt:lpstr>
      <vt:lpstr>提供服務</vt:lpstr>
      <vt:lpstr>預估營收</vt:lpstr>
      <vt:lpstr>團隊</vt:lpstr>
      <vt:lpstr>營業比率</vt:lpstr>
      <vt:lpstr>競爭企業</vt:lpstr>
      <vt:lpstr>感謝聆聽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2019-05-09T20:03:08Z</dcterms:created>
  <dcterms:modified xsi:type="dcterms:W3CDTF">2023-11-08T05:34:09Z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