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5" r:id="rId2"/>
    <p:sldId id="268" r:id="rId3"/>
    <p:sldId id="26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DA016F1-86AC-422C-8B0E-16538C7964E1}">
          <p14:sldIdLst>
            <p14:sldId id="265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68E"/>
    <a:srgbClr val="A9BCCE"/>
    <a:srgbClr val="BD374A"/>
    <a:srgbClr val="92746C"/>
    <a:srgbClr val="AE958C"/>
    <a:srgbClr val="E9A641"/>
    <a:srgbClr val="879FB9"/>
    <a:srgbClr val="150820"/>
    <a:srgbClr val="DAD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13" autoAdjust="0"/>
  </p:normalViewPr>
  <p:slideViewPr>
    <p:cSldViewPr snapToGrid="0">
      <p:cViewPr varScale="1">
        <p:scale>
          <a:sx n="72" d="100"/>
          <a:sy n="72" d="100"/>
        </p:scale>
        <p:origin x="10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3EC4E-4FFC-49B3-9D84-FAF00FC5EDD0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ECE43-DD12-4E82-909B-E975C99074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83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1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圖片版面配置區 21">
            <a:extLst>
              <a:ext uri="{FF2B5EF4-FFF2-40B4-BE49-F238E27FC236}">
                <a16:creationId xmlns:a16="http://schemas.microsoft.com/office/drawing/2014/main" id="{BE585BC3-ED85-4F82-A1DF-31AA85CDC2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51000" y="0"/>
            <a:ext cx="7493001" cy="6858000"/>
          </a:xfrm>
          <a:custGeom>
            <a:avLst/>
            <a:gdLst>
              <a:gd name="connsiteX0" fmla="*/ 3929644 w 7493001"/>
              <a:gd name="connsiteY0" fmla="*/ 4202430 h 6858000"/>
              <a:gd name="connsiteX1" fmla="*/ 6537835 w 7493001"/>
              <a:gd name="connsiteY1" fmla="*/ 6858000 h 6858000"/>
              <a:gd name="connsiteX2" fmla="*/ 1687192 w 7493001"/>
              <a:gd name="connsiteY2" fmla="*/ 6858000 h 6858000"/>
              <a:gd name="connsiteX3" fmla="*/ 2887726 w 7493001"/>
              <a:gd name="connsiteY3" fmla="*/ 655119 h 6858000"/>
              <a:gd name="connsiteX4" fmla="*/ 6231980 w 7493001"/>
              <a:gd name="connsiteY4" fmla="*/ 3982114 h 6858000"/>
              <a:gd name="connsiteX5" fmla="*/ 5085080 w 7493001"/>
              <a:gd name="connsiteY5" fmla="*/ 5141808 h 6858000"/>
              <a:gd name="connsiteX6" fmla="*/ 2273918 w 7493001"/>
              <a:gd name="connsiteY6" fmla="*/ 2299285 h 6858000"/>
              <a:gd name="connsiteX7" fmla="*/ 2344758 w 7493001"/>
              <a:gd name="connsiteY7" fmla="*/ 0 h 6858000"/>
              <a:gd name="connsiteX8" fmla="*/ 7493001 w 7493001"/>
              <a:gd name="connsiteY8" fmla="*/ 0 h 6858000"/>
              <a:gd name="connsiteX9" fmla="*/ 7493001 w 7493001"/>
              <a:gd name="connsiteY9" fmla="*/ 2707024 h 6858000"/>
              <a:gd name="connsiteX10" fmla="*/ 6289285 w 7493001"/>
              <a:gd name="connsiteY10" fmla="*/ 3924169 h 6858000"/>
              <a:gd name="connsiteX11" fmla="*/ 0 w 7493001"/>
              <a:gd name="connsiteY11" fmla="*/ 0 h 6858000"/>
              <a:gd name="connsiteX12" fmla="*/ 2229208 w 7493001"/>
              <a:gd name="connsiteY12" fmla="*/ 0 h 6858000"/>
              <a:gd name="connsiteX13" fmla="*/ 2761599 w 7493001"/>
              <a:gd name="connsiteY13" fmla="*/ 529643 h 6858000"/>
              <a:gd name="connsiteX14" fmla="*/ 2148348 w 7493001"/>
              <a:gd name="connsiteY14" fmla="*/ 21723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93001" h="6858000">
                <a:moveTo>
                  <a:pt x="3929644" y="4202430"/>
                </a:moveTo>
                <a:lnTo>
                  <a:pt x="6537835" y="6858000"/>
                </a:lnTo>
                <a:lnTo>
                  <a:pt x="1687192" y="6858000"/>
                </a:lnTo>
                <a:close/>
                <a:moveTo>
                  <a:pt x="2887726" y="655119"/>
                </a:moveTo>
                <a:lnTo>
                  <a:pt x="6231980" y="3982114"/>
                </a:lnTo>
                <a:lnTo>
                  <a:pt x="5085080" y="5141808"/>
                </a:lnTo>
                <a:lnTo>
                  <a:pt x="2273918" y="2299285"/>
                </a:lnTo>
                <a:close/>
                <a:moveTo>
                  <a:pt x="2344758" y="0"/>
                </a:moveTo>
                <a:lnTo>
                  <a:pt x="7493001" y="0"/>
                </a:lnTo>
                <a:lnTo>
                  <a:pt x="7493001" y="2707024"/>
                </a:lnTo>
                <a:lnTo>
                  <a:pt x="6289285" y="3924169"/>
                </a:lnTo>
                <a:close/>
                <a:moveTo>
                  <a:pt x="0" y="0"/>
                </a:moveTo>
                <a:lnTo>
                  <a:pt x="2229208" y="0"/>
                </a:lnTo>
                <a:lnTo>
                  <a:pt x="2761599" y="529643"/>
                </a:lnTo>
                <a:lnTo>
                  <a:pt x="2148348" y="2172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39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版面配置區 10">
            <a:extLst>
              <a:ext uri="{FF2B5EF4-FFF2-40B4-BE49-F238E27FC236}">
                <a16:creationId xmlns:a16="http://schemas.microsoft.com/office/drawing/2014/main" id="{EEFF1C6C-CD16-4F76-BC8C-D13D69F152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9998" y="1"/>
            <a:ext cx="4064003" cy="4109339"/>
          </a:xfrm>
          <a:custGeom>
            <a:avLst/>
            <a:gdLst>
              <a:gd name="connsiteX0" fmla="*/ 2887728 w 4064003"/>
              <a:gd name="connsiteY0" fmla="*/ 655120 h 4109339"/>
              <a:gd name="connsiteX1" fmla="*/ 4064003 w 4064003"/>
              <a:gd name="connsiteY1" fmla="*/ 1825324 h 4109339"/>
              <a:gd name="connsiteX2" fmla="*/ 4064003 w 4064003"/>
              <a:gd name="connsiteY2" fmla="*/ 4109339 h 4109339"/>
              <a:gd name="connsiteX3" fmla="*/ 2273920 w 4064003"/>
              <a:gd name="connsiteY3" fmla="*/ 2299286 h 4109339"/>
              <a:gd name="connsiteX4" fmla="*/ 0 w 4064003"/>
              <a:gd name="connsiteY4" fmla="*/ 0 h 4109339"/>
              <a:gd name="connsiteX5" fmla="*/ 2229208 w 4064003"/>
              <a:gd name="connsiteY5" fmla="*/ 0 h 4109339"/>
              <a:gd name="connsiteX6" fmla="*/ 2761600 w 4064003"/>
              <a:gd name="connsiteY6" fmla="*/ 529644 h 4109339"/>
              <a:gd name="connsiteX7" fmla="*/ 2148349 w 4064003"/>
              <a:gd name="connsiteY7" fmla="*/ 2172316 h 410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3" h="4109339">
                <a:moveTo>
                  <a:pt x="2887728" y="655120"/>
                </a:moveTo>
                <a:lnTo>
                  <a:pt x="4064003" y="1825324"/>
                </a:lnTo>
                <a:lnTo>
                  <a:pt x="4064003" y="4109339"/>
                </a:lnTo>
                <a:lnTo>
                  <a:pt x="2273920" y="2299286"/>
                </a:lnTo>
                <a:close/>
                <a:moveTo>
                  <a:pt x="0" y="0"/>
                </a:moveTo>
                <a:lnTo>
                  <a:pt x="2229208" y="0"/>
                </a:lnTo>
                <a:lnTo>
                  <a:pt x="2761600" y="529644"/>
                </a:lnTo>
                <a:lnTo>
                  <a:pt x="2148349" y="21723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TW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0A7FA945-6AC0-4581-B9AD-390EFEBBD75F}"/>
              </a:ext>
            </a:extLst>
          </p:cNvPr>
          <p:cNvCxnSpPr>
            <a:cxnSpLocks/>
          </p:cNvCxnSpPr>
          <p:nvPr userDrawn="1"/>
        </p:nvCxnSpPr>
        <p:spPr>
          <a:xfrm>
            <a:off x="0" y="1625373"/>
            <a:ext cx="51968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96018D5-F8FB-443A-AEEE-21E55C22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5291"/>
            <a:ext cx="5806440" cy="70008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5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9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63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5589917-42E5-42C0-BB36-B8E31AB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BE4F414-C483-4F70-A2FC-5DE5808D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41BABE6-3083-4365-ACDC-2D1BC885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69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881A53C-CCBC-47FE-A979-C52CB723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A7940C2-65E1-4732-B378-A239C29B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3D045F8-EAC8-4B0B-A600-8C4CAC89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22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79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2" r:id="rId4"/>
    <p:sldLayoutId id="2147483663" r:id="rId5"/>
    <p:sldLayoutId id="2147483673" r:id="rId6"/>
    <p:sldLayoutId id="214748367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版面配置區 11" descr="一張含有 天空, 山, 室外, 城市 的圖片&#10;&#10;自動產生的描述">
            <a:extLst>
              <a:ext uri="{FF2B5EF4-FFF2-40B4-BE49-F238E27FC236}">
                <a16:creationId xmlns:a16="http://schemas.microsoft.com/office/drawing/2014/main" id="{F720E7DD-CF41-4361-A07E-682FEA5DC7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3" r="13533"/>
          <a:stretch>
            <a:fillRect/>
          </a:stretch>
        </p:blipFill>
        <p:spPr/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BBAF50A3-48A8-4868-ADD7-939A0FDEA3E4}"/>
              </a:ext>
            </a:extLst>
          </p:cNvPr>
          <p:cNvSpPr txBox="1"/>
          <p:nvPr/>
        </p:nvSpPr>
        <p:spPr>
          <a:xfrm>
            <a:off x="429304" y="2459504"/>
            <a:ext cx="32816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/>
                <a:ea typeface="Meiryo UI"/>
              </a:rPr>
              <a:t>幾何藍色</a:t>
            </a:r>
            <a:endParaRPr lang="en-US" altLang="zh-TW" sz="4000" b="1" dirty="0">
              <a:solidFill>
                <a:prstClr val="black">
                  <a:lumMod val="65000"/>
                  <a:lumOff val="35000"/>
                </a:prstClr>
              </a:solidFill>
              <a:latin typeface="Meiryo UI"/>
              <a:ea typeface="Meiryo UI"/>
            </a:endParaRPr>
          </a:p>
          <a:p>
            <a:pPr defTabSz="914400"/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/>
                <a:ea typeface="Meiryo UI"/>
              </a:rPr>
              <a:t>商業報告總結</a:t>
            </a:r>
            <a:endParaRPr lang="en-US" altLang="zh-TW" sz="4000" b="1" dirty="0">
              <a:solidFill>
                <a:prstClr val="black">
                  <a:lumMod val="65000"/>
                  <a:lumOff val="35000"/>
                </a:prstClr>
              </a:solidFill>
              <a:latin typeface="Meiryo UI"/>
              <a:ea typeface="Meiryo UI"/>
            </a:endParaRPr>
          </a:p>
          <a:p>
            <a:pPr defTabSz="914400"/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/>
                <a:ea typeface="Meiryo UI"/>
              </a:rPr>
              <a:t>通用</a:t>
            </a:r>
            <a:r>
              <a:rPr lang="en-US" altLang="zh-TW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/>
                <a:ea typeface="Meiryo UI"/>
              </a:rPr>
              <a:t>PPT</a:t>
            </a: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/>
                <a:ea typeface="Meiryo UI"/>
              </a:rPr>
              <a:t>模板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9599622-C1D4-4A9C-989A-FC0FDEDF48F2}"/>
              </a:ext>
            </a:extLst>
          </p:cNvPr>
          <p:cNvSpPr txBox="1"/>
          <p:nvPr/>
        </p:nvSpPr>
        <p:spPr>
          <a:xfrm>
            <a:off x="429304" y="1690063"/>
            <a:ext cx="17684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A9BCC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20XX</a:t>
            </a:r>
            <a:endParaRPr lang="zh-TW" altLang="en-US" sz="4400" b="1" dirty="0">
              <a:solidFill>
                <a:srgbClr val="A9BCCE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E4DCD84-F1AC-434B-B635-FBEBD2ED2718}"/>
              </a:ext>
            </a:extLst>
          </p:cNvPr>
          <p:cNvSpPr txBox="1"/>
          <p:nvPr/>
        </p:nvSpPr>
        <p:spPr>
          <a:xfrm>
            <a:off x="429304" y="4398496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/>
              <a:t>Nunc magna </a:t>
            </a:r>
            <a:r>
              <a:rPr lang="en-US" altLang="zh-TW" i="1" dirty="0" err="1"/>
              <a:t>magna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201757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手繪多邊形: 圖案 2">
            <a:extLst>
              <a:ext uri="{FF2B5EF4-FFF2-40B4-BE49-F238E27FC236}">
                <a16:creationId xmlns:a16="http://schemas.microsoft.com/office/drawing/2014/main" id="{51AD33D7-D7D7-4F8F-8501-A68EB6CDC62E}"/>
              </a:ext>
            </a:extLst>
          </p:cNvPr>
          <p:cNvSpPr/>
          <p:nvPr/>
        </p:nvSpPr>
        <p:spPr>
          <a:xfrm flipV="1">
            <a:off x="5079998" y="0"/>
            <a:ext cx="2761600" cy="2172316"/>
          </a:xfrm>
          <a:custGeom>
            <a:avLst/>
            <a:gdLst>
              <a:gd name="connsiteX0" fmla="*/ 0 w 2761600"/>
              <a:gd name="connsiteY0" fmla="*/ 2172316 h 2172316"/>
              <a:gd name="connsiteX1" fmla="*/ 2229208 w 2761600"/>
              <a:gd name="connsiteY1" fmla="*/ 2172316 h 2172316"/>
              <a:gd name="connsiteX2" fmla="*/ 2761600 w 2761600"/>
              <a:gd name="connsiteY2" fmla="*/ 1642672 h 2172316"/>
              <a:gd name="connsiteX3" fmla="*/ 2148349 w 2761600"/>
              <a:gd name="connsiteY3" fmla="*/ 0 h 2172316"/>
              <a:gd name="connsiteX4" fmla="*/ 0 w 2761600"/>
              <a:gd name="connsiteY4" fmla="*/ 2172316 h 217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600" h="2172316">
                <a:moveTo>
                  <a:pt x="0" y="2172316"/>
                </a:moveTo>
                <a:lnTo>
                  <a:pt x="2229208" y="2172316"/>
                </a:lnTo>
                <a:lnTo>
                  <a:pt x="2761600" y="1642672"/>
                </a:lnTo>
                <a:lnTo>
                  <a:pt x="2148349" y="0"/>
                </a:lnTo>
                <a:lnTo>
                  <a:pt x="0" y="2172316"/>
                </a:lnTo>
                <a:close/>
              </a:path>
            </a:pathLst>
          </a:custGeom>
          <a:solidFill>
            <a:srgbClr val="A9B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A0F6B73F-7434-4433-99FE-E4158609A138}"/>
              </a:ext>
            </a:extLst>
          </p:cNvPr>
          <p:cNvSpPr/>
          <p:nvPr/>
        </p:nvSpPr>
        <p:spPr>
          <a:xfrm flipV="1">
            <a:off x="7353918" y="655120"/>
            <a:ext cx="1790083" cy="3454219"/>
          </a:xfrm>
          <a:custGeom>
            <a:avLst/>
            <a:gdLst>
              <a:gd name="connsiteX0" fmla="*/ 613808 w 1790083"/>
              <a:gd name="connsiteY0" fmla="*/ 3454219 h 3454219"/>
              <a:gd name="connsiteX1" fmla="*/ 1790083 w 1790083"/>
              <a:gd name="connsiteY1" fmla="*/ 2284015 h 3454219"/>
              <a:gd name="connsiteX2" fmla="*/ 1790083 w 1790083"/>
              <a:gd name="connsiteY2" fmla="*/ 0 h 3454219"/>
              <a:gd name="connsiteX3" fmla="*/ 0 w 1790083"/>
              <a:gd name="connsiteY3" fmla="*/ 1810053 h 3454219"/>
              <a:gd name="connsiteX4" fmla="*/ 613808 w 1790083"/>
              <a:gd name="connsiteY4" fmla="*/ 3454219 h 34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083" h="3454219">
                <a:moveTo>
                  <a:pt x="613808" y="3454219"/>
                </a:moveTo>
                <a:lnTo>
                  <a:pt x="1790083" y="2284015"/>
                </a:lnTo>
                <a:lnTo>
                  <a:pt x="1790083" y="0"/>
                </a:lnTo>
                <a:lnTo>
                  <a:pt x="0" y="1810053"/>
                </a:lnTo>
                <a:lnTo>
                  <a:pt x="613808" y="3454219"/>
                </a:lnTo>
                <a:close/>
              </a:path>
            </a:pathLst>
          </a:custGeom>
          <a:solidFill>
            <a:srgbClr val="A9B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版面配置區 14" descr="一張含有 天空, 山, 室外, 城市 的圖片&#10;&#10;自動產生的描述">
            <a:extLst>
              <a:ext uri="{FF2B5EF4-FFF2-40B4-BE49-F238E27FC236}">
                <a16:creationId xmlns:a16="http://schemas.microsoft.com/office/drawing/2014/main" id="{409D45C5-9E30-4930-A434-00C21FC350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8" r="16998"/>
          <a:stretch>
            <a:fillRect/>
          </a:stretch>
        </p:blipFill>
        <p:spPr/>
      </p:pic>
      <p:sp>
        <p:nvSpPr>
          <p:cNvPr id="16" name="標題 15">
            <a:extLst>
              <a:ext uri="{FF2B5EF4-FFF2-40B4-BE49-F238E27FC236}">
                <a16:creationId xmlns:a16="http://schemas.microsoft.com/office/drawing/2014/main" id="{89791635-8610-4757-A0A2-DEA6512F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2064"/>
            <a:ext cx="5806440" cy="700082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44668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STP</a:t>
            </a:r>
            <a:r>
              <a:rPr lang="zh-TW" altLang="en-US" b="1" dirty="0">
                <a:solidFill>
                  <a:srgbClr val="44668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分析</a:t>
            </a: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D5686372-ECD1-43E1-836B-ABDE42F94E37}"/>
              </a:ext>
            </a:extLst>
          </p:cNvPr>
          <p:cNvGrpSpPr/>
          <p:nvPr/>
        </p:nvGrpSpPr>
        <p:grpSpPr>
          <a:xfrm>
            <a:off x="228985" y="2363504"/>
            <a:ext cx="7124933" cy="3951841"/>
            <a:chOff x="228985" y="1891061"/>
            <a:chExt cx="8108755" cy="4497517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A37079D8-8DB7-4985-AAB0-EE5A2C26AF20}"/>
                </a:ext>
              </a:extLst>
            </p:cNvPr>
            <p:cNvGrpSpPr/>
            <p:nvPr/>
          </p:nvGrpSpPr>
          <p:grpSpPr>
            <a:xfrm>
              <a:off x="228985" y="1891061"/>
              <a:ext cx="2462971" cy="4497517"/>
              <a:chOff x="192281" y="1392956"/>
              <a:chExt cx="2462971" cy="4497517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81AAA5D-4537-4FC5-A82B-041C17B827A1}"/>
                  </a:ext>
                </a:extLst>
              </p:cNvPr>
              <p:cNvSpPr/>
              <p:nvPr/>
            </p:nvSpPr>
            <p:spPr>
              <a:xfrm>
                <a:off x="449965" y="1643629"/>
                <a:ext cx="2205287" cy="42468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AD31E58-9A9C-4D01-9DB4-2A3AD13695F2}"/>
                  </a:ext>
                </a:extLst>
              </p:cNvPr>
              <p:cNvSpPr/>
              <p:nvPr/>
            </p:nvSpPr>
            <p:spPr>
              <a:xfrm>
                <a:off x="449960" y="1763885"/>
                <a:ext cx="2205288" cy="73151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メイリオ" panose="020B0604030504040204" pitchFamily="50" charset="-128"/>
                  </a:rPr>
                  <a:t>市場區隔</a:t>
                </a:r>
                <a:r>
                  <a:rPr lang="en-US" altLang="ja-JP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メイリオ" panose="020B0604030504040204" pitchFamily="50" charset="-128"/>
                  </a:rPr>
                  <a:t>Segmentation</a:t>
                </a:r>
                <a:endParaRPr lang="ja-JP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20" name="群組 19">
                <a:extLst>
                  <a:ext uri="{FF2B5EF4-FFF2-40B4-BE49-F238E27FC236}">
                    <a16:creationId xmlns:a16="http://schemas.microsoft.com/office/drawing/2014/main" id="{8DC64262-A253-452B-B237-844838AEFC1E}"/>
                  </a:ext>
                </a:extLst>
              </p:cNvPr>
              <p:cNvGrpSpPr/>
              <p:nvPr/>
            </p:nvGrpSpPr>
            <p:grpSpPr>
              <a:xfrm>
                <a:off x="192281" y="1392956"/>
                <a:ext cx="620519" cy="824464"/>
                <a:chOff x="192281" y="1392956"/>
                <a:chExt cx="620519" cy="824464"/>
              </a:xfrm>
            </p:grpSpPr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A570C4E3-0D3C-418A-B295-6F9B4196E4B4}"/>
                    </a:ext>
                  </a:extLst>
                </p:cNvPr>
                <p:cNvSpPr/>
                <p:nvPr/>
              </p:nvSpPr>
              <p:spPr>
                <a:xfrm>
                  <a:off x="192281" y="1392956"/>
                  <a:ext cx="620519" cy="62051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3200" b="1" dirty="0">
                      <a:latin typeface="Meiryo UI" panose="020B0604030504040204" pitchFamily="34" charset="-128"/>
                      <a:ea typeface="Meiryo UI" panose="020B0604030504040204" pitchFamily="34" charset="-128"/>
                    </a:rPr>
                    <a:t>S</a:t>
                  </a:r>
                  <a:endParaRPr lang="zh-TW" altLang="en-US" sz="3200" b="1" dirty="0">
                    <a:latin typeface="Meiryo UI" panose="020B0604030504040204" pitchFamily="34" charset="-128"/>
                    <a:ea typeface="Meiryo UI" panose="020B0604030504040204" pitchFamily="34" charset="-128"/>
                  </a:endParaRPr>
                </a:p>
              </p:txBody>
            </p:sp>
            <p:cxnSp>
              <p:nvCxnSpPr>
                <p:cNvPr id="22" name="直線接點 21">
                  <a:extLst>
                    <a:ext uri="{FF2B5EF4-FFF2-40B4-BE49-F238E27FC236}">
                      <a16:creationId xmlns:a16="http://schemas.microsoft.com/office/drawing/2014/main" id="{6C16DEC9-424C-4A8F-B992-EEC6C6D71549}"/>
                    </a:ext>
                  </a:extLst>
                </p:cNvPr>
                <p:cNvCxnSpPr/>
                <p:nvPr/>
              </p:nvCxnSpPr>
              <p:spPr>
                <a:xfrm>
                  <a:off x="305185" y="1703215"/>
                  <a:ext cx="0" cy="514205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A29F22F5-6FEC-4C3B-8E4A-137CDBF2C979}"/>
                </a:ext>
              </a:extLst>
            </p:cNvPr>
            <p:cNvGrpSpPr/>
            <p:nvPr/>
          </p:nvGrpSpPr>
          <p:grpSpPr>
            <a:xfrm>
              <a:off x="3051877" y="1891061"/>
              <a:ext cx="2462971" cy="4497517"/>
              <a:chOff x="3211673" y="1392956"/>
              <a:chExt cx="2462971" cy="4497517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A22A5D9-AB25-4CE8-9BA3-F3A4C3FB4A60}"/>
                  </a:ext>
                </a:extLst>
              </p:cNvPr>
              <p:cNvSpPr/>
              <p:nvPr/>
            </p:nvSpPr>
            <p:spPr>
              <a:xfrm>
                <a:off x="3469357" y="1643629"/>
                <a:ext cx="2205287" cy="42468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25451608-505D-4A6A-AC49-EF2979FF6288}"/>
                  </a:ext>
                </a:extLst>
              </p:cNvPr>
              <p:cNvSpPr/>
              <p:nvPr/>
            </p:nvSpPr>
            <p:spPr>
              <a:xfrm>
                <a:off x="3469352" y="1763885"/>
                <a:ext cx="2205291" cy="73151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メイリオ" panose="020B0604030504040204" pitchFamily="50" charset="-128"/>
                  </a:rPr>
                  <a:t>目標市場</a:t>
                </a:r>
                <a:endParaRPr lang="en-US" altLang="zh-TW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en-US" altLang="ja-JP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メイリオ" panose="020B0604030504040204" pitchFamily="50" charset="-128"/>
                  </a:rPr>
                  <a:t>Targeting</a:t>
                </a:r>
                <a:endParaRPr lang="ja-JP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C394D87C-2D22-4951-9BBC-8DAE5731D739}"/>
                  </a:ext>
                </a:extLst>
              </p:cNvPr>
              <p:cNvGrpSpPr/>
              <p:nvPr/>
            </p:nvGrpSpPr>
            <p:grpSpPr>
              <a:xfrm>
                <a:off x="3211673" y="1392956"/>
                <a:ext cx="620519" cy="824464"/>
                <a:chOff x="192281" y="1392956"/>
                <a:chExt cx="620519" cy="824464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FEFA6A3F-15A1-42D9-AF8D-B71F1026CF3E}"/>
                    </a:ext>
                  </a:extLst>
                </p:cNvPr>
                <p:cNvSpPr/>
                <p:nvPr/>
              </p:nvSpPr>
              <p:spPr>
                <a:xfrm>
                  <a:off x="192281" y="1392956"/>
                  <a:ext cx="620519" cy="62051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3200" b="1" dirty="0">
                      <a:latin typeface="Meiryo UI" panose="020B0604030504040204" pitchFamily="34" charset="-128"/>
                      <a:ea typeface="Meiryo UI" panose="020B0604030504040204" pitchFamily="34" charset="-128"/>
                    </a:rPr>
                    <a:t>T</a:t>
                  </a:r>
                  <a:endParaRPr lang="zh-TW" altLang="en-US" sz="3200" b="1" dirty="0">
                    <a:latin typeface="Meiryo UI" panose="020B0604030504040204" pitchFamily="34" charset="-128"/>
                    <a:ea typeface="Meiryo UI" panose="020B0604030504040204" pitchFamily="34" charset="-128"/>
                  </a:endParaRPr>
                </a:p>
              </p:txBody>
            </p:sp>
            <p:cxnSp>
              <p:nvCxnSpPr>
                <p:cNvPr id="28" name="直線接點 27">
                  <a:extLst>
                    <a:ext uri="{FF2B5EF4-FFF2-40B4-BE49-F238E27FC236}">
                      <a16:creationId xmlns:a16="http://schemas.microsoft.com/office/drawing/2014/main" id="{208C741D-B321-4551-A12E-3285455FD139}"/>
                    </a:ext>
                  </a:extLst>
                </p:cNvPr>
                <p:cNvCxnSpPr/>
                <p:nvPr/>
              </p:nvCxnSpPr>
              <p:spPr>
                <a:xfrm>
                  <a:off x="305185" y="1703215"/>
                  <a:ext cx="0" cy="514205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0D68B1F7-4CDE-4373-8301-A30FD61C6989}"/>
                </a:ext>
              </a:extLst>
            </p:cNvPr>
            <p:cNvGrpSpPr/>
            <p:nvPr/>
          </p:nvGrpSpPr>
          <p:grpSpPr>
            <a:xfrm>
              <a:off x="5874769" y="1891061"/>
              <a:ext cx="2462971" cy="4497517"/>
              <a:chOff x="6231064" y="1392956"/>
              <a:chExt cx="2462971" cy="4497517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D03BD8D-C500-4FC1-90DF-BF5B9A07A9A7}"/>
                  </a:ext>
                </a:extLst>
              </p:cNvPr>
              <p:cNvSpPr/>
              <p:nvPr/>
            </p:nvSpPr>
            <p:spPr>
              <a:xfrm>
                <a:off x="6488748" y="1643629"/>
                <a:ext cx="2205287" cy="42468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992F2428-3235-429C-B207-D961C90B6BAA}"/>
                  </a:ext>
                </a:extLst>
              </p:cNvPr>
              <p:cNvSpPr/>
              <p:nvPr/>
            </p:nvSpPr>
            <p:spPr>
              <a:xfrm>
                <a:off x="6488748" y="1763885"/>
                <a:ext cx="2205287" cy="73151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TW" altLang="en-US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メイリオ" panose="020B0604030504040204" pitchFamily="50" charset="-128"/>
                  </a:rPr>
                  <a:t>市場定位</a:t>
                </a:r>
                <a:endParaRPr lang="en-US" altLang="ja-JP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メイリオ" panose="020B0604030504040204" pitchFamily="50" charset="-128"/>
                </a:endParaRPr>
              </a:p>
              <a:p>
                <a:pPr lvl="0" algn="ctr" defTabSz="914400">
                  <a:defRPr/>
                </a:pPr>
                <a:r>
                  <a:rPr lang="en-US" altLang="ja-JP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メイリオ" panose="020B0604030504040204" pitchFamily="50" charset="-128"/>
                  </a:rPr>
                  <a:t>Positioning</a:t>
                </a:r>
                <a:endParaRPr lang="ja-JP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32" name="群組 31">
                <a:extLst>
                  <a:ext uri="{FF2B5EF4-FFF2-40B4-BE49-F238E27FC236}">
                    <a16:creationId xmlns:a16="http://schemas.microsoft.com/office/drawing/2014/main" id="{F83A91FD-6CEA-4E0D-8FDD-CE39FC9C1997}"/>
                  </a:ext>
                </a:extLst>
              </p:cNvPr>
              <p:cNvGrpSpPr/>
              <p:nvPr/>
            </p:nvGrpSpPr>
            <p:grpSpPr>
              <a:xfrm>
                <a:off x="6231064" y="1392956"/>
                <a:ext cx="620519" cy="824464"/>
                <a:chOff x="192281" y="1392956"/>
                <a:chExt cx="620519" cy="824464"/>
              </a:xfrm>
            </p:grpSpPr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FA726CF1-2BA5-4DC3-B9F1-3D8B10660255}"/>
                    </a:ext>
                  </a:extLst>
                </p:cNvPr>
                <p:cNvSpPr/>
                <p:nvPr/>
              </p:nvSpPr>
              <p:spPr>
                <a:xfrm>
                  <a:off x="192281" y="1392956"/>
                  <a:ext cx="620519" cy="62051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3200" b="1" dirty="0">
                      <a:latin typeface="Meiryo UI" panose="020B0604030504040204" pitchFamily="34" charset="-128"/>
                      <a:ea typeface="Meiryo UI" panose="020B0604030504040204" pitchFamily="34" charset="-128"/>
                    </a:rPr>
                    <a:t>P</a:t>
                  </a:r>
                  <a:endParaRPr lang="zh-TW" altLang="en-US" sz="3200" b="1" dirty="0">
                    <a:latin typeface="Meiryo UI" panose="020B0604030504040204" pitchFamily="34" charset="-128"/>
                    <a:ea typeface="Meiryo UI" panose="020B0604030504040204" pitchFamily="34" charset="-128"/>
                  </a:endParaRPr>
                </a:p>
              </p:txBody>
            </p:sp>
            <p:cxnSp>
              <p:nvCxnSpPr>
                <p:cNvPr id="34" name="直線接點 33">
                  <a:extLst>
                    <a:ext uri="{FF2B5EF4-FFF2-40B4-BE49-F238E27FC236}">
                      <a16:creationId xmlns:a16="http://schemas.microsoft.com/office/drawing/2014/main" id="{DC576295-4C1D-4BE5-95CF-D5FB0F83E5BA}"/>
                    </a:ext>
                  </a:extLst>
                </p:cNvPr>
                <p:cNvCxnSpPr/>
                <p:nvPr/>
              </p:nvCxnSpPr>
              <p:spPr>
                <a:xfrm>
                  <a:off x="305185" y="1703215"/>
                  <a:ext cx="0" cy="514205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11056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版面配置區 11" descr="一張含有 天空, 山, 室外, 城市 的圖片&#10;&#10;自動產生的描述">
            <a:extLst>
              <a:ext uri="{FF2B5EF4-FFF2-40B4-BE49-F238E27FC236}">
                <a16:creationId xmlns:a16="http://schemas.microsoft.com/office/drawing/2014/main" id="{F720E7DD-CF41-4361-A07E-682FEA5DC7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3" r="13533"/>
          <a:stretch>
            <a:fillRect/>
          </a:stretch>
        </p:blipFill>
        <p:spPr>
          <a:xfrm flipH="1">
            <a:off x="0" y="0"/>
            <a:ext cx="7493001" cy="6858000"/>
          </a:xfr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7750A1C-8B4E-46C3-947D-C5E9A0544264}"/>
              </a:ext>
            </a:extLst>
          </p:cNvPr>
          <p:cNvSpPr txBox="1"/>
          <p:nvPr/>
        </p:nvSpPr>
        <p:spPr>
          <a:xfrm>
            <a:off x="4890052" y="3203404"/>
            <a:ext cx="425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AND YOUR SLOGAN HERE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38F45A2-27F7-4067-8883-DE0AC436A274}"/>
              </a:ext>
            </a:extLst>
          </p:cNvPr>
          <p:cNvSpPr/>
          <p:nvPr/>
        </p:nvSpPr>
        <p:spPr>
          <a:xfrm>
            <a:off x="6090500" y="2431479"/>
            <a:ext cx="305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THANKS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0EB75C0-61DB-406E-BE1F-B10583F203CE}"/>
              </a:ext>
            </a:extLst>
          </p:cNvPr>
          <p:cNvSpPr txBox="1"/>
          <p:nvPr/>
        </p:nvSpPr>
        <p:spPr>
          <a:xfrm>
            <a:off x="5211376" y="4070924"/>
            <a:ext cx="374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augue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vel porta</a:t>
            </a:r>
          </a:p>
          <a:p>
            <a:pPr algn="r"/>
            <a:r>
              <a:rPr lang="it-IT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molestie. In malesuada ultricies dui</a:t>
            </a:r>
            <a:endParaRPr lang="zh-TW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644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41</Words>
  <Application>Microsoft Office PowerPoint</Application>
  <PresentationFormat>如螢幕大小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Meiryo UI</vt:lpstr>
      <vt:lpstr>Arial</vt:lpstr>
      <vt:lpstr>Calibri</vt:lpstr>
      <vt:lpstr>Calibri Light</vt:lpstr>
      <vt:lpstr>Office 佈景主題</vt:lpstr>
      <vt:lpstr>PowerPoint 簡報</vt:lpstr>
      <vt:lpstr>STP分析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中信金融管理學院 人財育成中心</dc:creator>
  <cp:lastModifiedBy>Shirley</cp:lastModifiedBy>
  <cp:revision>24</cp:revision>
  <dcterms:created xsi:type="dcterms:W3CDTF">2019-09-17T08:49:22Z</dcterms:created>
  <dcterms:modified xsi:type="dcterms:W3CDTF">2021-02-26T12:13:19Z</dcterms:modified>
</cp:coreProperties>
</file>